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sldIdLst>
    <p:sldId id="289" r:id="rId5"/>
    <p:sldId id="294" r:id="rId6"/>
    <p:sldId id="295" r:id="rId7"/>
    <p:sldId id="301" r:id="rId8"/>
    <p:sldId id="303" r:id="rId9"/>
    <p:sldId id="304" r:id="rId10"/>
    <p:sldId id="305" r:id="rId11"/>
    <p:sldId id="263" r:id="rId12"/>
    <p:sldId id="264" r:id="rId13"/>
    <p:sldId id="262" r:id="rId14"/>
    <p:sldId id="258" r:id="rId15"/>
    <p:sldId id="293" r:id="rId16"/>
    <p:sldId id="272" r:id="rId17"/>
    <p:sldId id="296" r:id="rId18"/>
    <p:sldId id="308" r:id="rId19"/>
    <p:sldId id="275" r:id="rId20"/>
    <p:sldId id="309" r:id="rId21"/>
    <p:sldId id="276" r:id="rId22"/>
    <p:sldId id="310" r:id="rId23"/>
    <p:sldId id="277" r:id="rId24"/>
    <p:sldId id="278" r:id="rId25"/>
    <p:sldId id="311" r:id="rId26"/>
    <p:sldId id="270" r:id="rId27"/>
    <p:sldId id="279" r:id="rId28"/>
    <p:sldId id="285" r:id="rId29"/>
    <p:sldId id="286" r:id="rId30"/>
    <p:sldId id="288" r:id="rId31"/>
    <p:sldId id="259" r:id="rId32"/>
    <p:sldId id="268" r:id="rId33"/>
    <p:sldId id="260" r:id="rId34"/>
    <p:sldId id="291" r:id="rId35"/>
    <p:sldId id="298" r:id="rId36"/>
    <p:sldId id="300" r:id="rId37"/>
    <p:sldId id="282" r:id="rId38"/>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FFFF89"/>
    <a:srgbClr val="FFFFDD"/>
    <a:srgbClr val="FFFFB7"/>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3792" autoAdjust="0"/>
  </p:normalViewPr>
  <p:slideViewPr>
    <p:cSldViewPr>
      <p:cViewPr varScale="1">
        <p:scale>
          <a:sx n="59" d="100"/>
          <a:sy n="59" d="100"/>
        </p:scale>
        <p:origin x="1428" y="60"/>
      </p:cViewPr>
      <p:guideLst>
        <p:guide orient="horz" pos="2160"/>
        <p:guide pos="2880"/>
      </p:guideLst>
    </p:cSldViewPr>
  </p:slideViewPr>
  <p:outlineViewPr>
    <p:cViewPr>
      <p:scale>
        <a:sx n="33" d="100"/>
        <a:sy n="33" d="100"/>
      </p:scale>
      <p:origin x="0" y="-16986"/>
    </p:cViewPr>
  </p:outlineViewPr>
  <p:notesTextViewPr>
    <p:cViewPr>
      <p:scale>
        <a:sx n="3" d="2"/>
        <a:sy n="3" d="2"/>
      </p:scale>
      <p:origin x="0" y="-504"/>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2421" cy="46657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027" y="0"/>
            <a:ext cx="2972421" cy="466578"/>
          </a:xfrm>
          <a:prstGeom prst="rect">
            <a:avLst/>
          </a:prstGeom>
        </p:spPr>
        <p:txBody>
          <a:bodyPr vert="horz" lIns="91440" tIns="45720" rIns="91440" bIns="45720" rtlCol="0"/>
          <a:lstStyle>
            <a:lvl1pPr algn="r">
              <a:defRPr sz="1200"/>
            </a:lvl1pPr>
          </a:lstStyle>
          <a:p>
            <a:fld id="{34185B70-5F2A-4841-ABF5-4C855914E384}" type="datetimeFigureOut">
              <a:rPr lang="en-US" smtClean="0"/>
              <a:t>1/30/2023</a:t>
            </a:fld>
            <a:endParaRPr lang="en-US" dirty="0"/>
          </a:p>
        </p:txBody>
      </p:sp>
      <p:sp>
        <p:nvSpPr>
          <p:cNvPr id="4" name="Slide Image Placeholder 3"/>
          <p:cNvSpPr>
            <a:spLocks noGrp="1" noRot="1" noChangeAspect="1"/>
          </p:cNvSpPr>
          <p:nvPr>
            <p:ph type="sldImg" idx="2"/>
          </p:nvPr>
        </p:nvSpPr>
        <p:spPr>
          <a:xfrm>
            <a:off x="1336675" y="1162050"/>
            <a:ext cx="4184650" cy="3138488"/>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6421" y="4474033"/>
            <a:ext cx="5485158" cy="366071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822"/>
            <a:ext cx="2972421" cy="46657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027" y="8829822"/>
            <a:ext cx="2972421" cy="466578"/>
          </a:xfrm>
          <a:prstGeom prst="rect">
            <a:avLst/>
          </a:prstGeom>
        </p:spPr>
        <p:txBody>
          <a:bodyPr vert="horz" lIns="91440" tIns="45720" rIns="91440" bIns="45720" rtlCol="0" anchor="b"/>
          <a:lstStyle>
            <a:lvl1pPr algn="r">
              <a:defRPr sz="1200"/>
            </a:lvl1pPr>
          </a:lstStyle>
          <a:p>
            <a:fld id="{E00AA8F1-840B-4E8A-A35D-8363266AEFE4}" type="slidenum">
              <a:rPr lang="en-US" smtClean="0"/>
              <a:t>‹#›</a:t>
            </a:fld>
            <a:endParaRPr lang="en-US" dirty="0"/>
          </a:p>
        </p:txBody>
      </p:sp>
    </p:spTree>
    <p:extLst>
      <p:ext uri="{BB962C8B-B14F-4D97-AF65-F5344CB8AC3E}">
        <p14:creationId xmlns:p14="http://schemas.microsoft.com/office/powerpoint/2010/main" val="1427547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0AA8F1-840B-4E8A-A35D-8363266AEFE4}" type="slidenum">
              <a:rPr lang="en-US" smtClean="0"/>
              <a:t>1</a:t>
            </a:fld>
            <a:endParaRPr lang="en-US" dirty="0"/>
          </a:p>
        </p:txBody>
      </p:sp>
    </p:spTree>
    <p:extLst>
      <p:ext uri="{BB962C8B-B14F-4D97-AF65-F5344CB8AC3E}">
        <p14:creationId xmlns:p14="http://schemas.microsoft.com/office/powerpoint/2010/main" val="1916986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t>History of University Review</a:t>
            </a:r>
          </a:p>
          <a:p>
            <a:endParaRPr lang="en-US" sz="2400" dirty="0"/>
          </a:p>
          <a:p>
            <a:r>
              <a:rPr lang="en-US" sz="2400" dirty="0"/>
              <a:t>AER Divisions separately reviewed University Programs in the 1970’s</a:t>
            </a:r>
          </a:p>
          <a:p>
            <a:r>
              <a:rPr lang="en-US" sz="2400" dirty="0"/>
              <a:t>In the early 2000’s program reviews were erratic</a:t>
            </a:r>
          </a:p>
          <a:p>
            <a:r>
              <a:rPr lang="en-US" sz="2400" dirty="0"/>
              <a:t>AER Program review in 2009-2010 was consolidated under an interdivisional approach supported by AER Board rather than though the individual divisions</a:t>
            </a:r>
          </a:p>
          <a:p>
            <a:r>
              <a:rPr lang="en-US" sz="2200" dirty="0"/>
              <a:t>Review was made electronic  </a:t>
            </a:r>
          </a:p>
          <a:p>
            <a:pPr lvl="1"/>
            <a:r>
              <a:rPr lang="en-US" sz="1800" dirty="0"/>
              <a:t>Standards were revised</a:t>
            </a:r>
          </a:p>
          <a:p>
            <a:pPr lvl="1"/>
            <a:r>
              <a:rPr lang="en-US" sz="1800" dirty="0"/>
              <a:t>New structure was developed </a:t>
            </a:r>
          </a:p>
          <a:p>
            <a:endParaRPr lang="en-US" dirty="0"/>
          </a:p>
        </p:txBody>
      </p:sp>
      <p:sp>
        <p:nvSpPr>
          <p:cNvPr id="4" name="Slide Number Placeholder 3"/>
          <p:cNvSpPr>
            <a:spLocks noGrp="1"/>
          </p:cNvSpPr>
          <p:nvPr>
            <p:ph type="sldNum" sz="quarter" idx="10"/>
          </p:nvPr>
        </p:nvSpPr>
        <p:spPr/>
        <p:txBody>
          <a:bodyPr/>
          <a:lstStyle/>
          <a:p>
            <a:fld id="{E00AA8F1-840B-4E8A-A35D-8363266AEFE4}" type="slidenum">
              <a:rPr lang="en-US" smtClean="0"/>
              <a:t>2</a:t>
            </a:fld>
            <a:endParaRPr lang="en-US" dirty="0"/>
          </a:p>
        </p:txBody>
      </p:sp>
    </p:spTree>
    <p:extLst>
      <p:ext uri="{BB962C8B-B14F-4D97-AF65-F5344CB8AC3E}">
        <p14:creationId xmlns:p14="http://schemas.microsoft.com/office/powerpoint/2010/main" val="160859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Current Directions</a:t>
            </a:r>
            <a:endParaRPr lang="en-US" dirty="0"/>
          </a:p>
          <a:p>
            <a:endParaRPr lang="en-US" dirty="0"/>
          </a:p>
          <a:p>
            <a:r>
              <a:rPr lang="en-US" dirty="0"/>
              <a:t>Over past decade, many universities have undergone AER review</a:t>
            </a:r>
          </a:p>
          <a:p>
            <a:r>
              <a:rPr lang="en-US" dirty="0"/>
              <a:t>Accredited programs are listed on the AER Website and we will look at them towards the end of the PowerPoint</a:t>
            </a:r>
          </a:p>
          <a:p>
            <a:r>
              <a:rPr lang="en-US" dirty="0"/>
              <a:t>In 2016 the AER Board approved a plan to move from university approval to university accreditation </a:t>
            </a:r>
          </a:p>
          <a:p>
            <a:endParaRPr lang="en-US" dirty="0"/>
          </a:p>
        </p:txBody>
      </p:sp>
      <p:sp>
        <p:nvSpPr>
          <p:cNvPr id="4" name="Slide Number Placeholder 3"/>
          <p:cNvSpPr>
            <a:spLocks noGrp="1"/>
          </p:cNvSpPr>
          <p:nvPr>
            <p:ph type="sldNum" sz="quarter" idx="10"/>
          </p:nvPr>
        </p:nvSpPr>
        <p:spPr/>
        <p:txBody>
          <a:bodyPr/>
          <a:lstStyle/>
          <a:p>
            <a:fld id="{E00AA8F1-840B-4E8A-A35D-8363266AEFE4}" type="slidenum">
              <a:rPr lang="en-US" smtClean="0"/>
              <a:t>3</a:t>
            </a:fld>
            <a:endParaRPr lang="en-US" dirty="0"/>
          </a:p>
        </p:txBody>
      </p:sp>
    </p:spTree>
    <p:extLst>
      <p:ext uri="{BB962C8B-B14F-4D97-AF65-F5344CB8AC3E}">
        <p14:creationId xmlns:p14="http://schemas.microsoft.com/office/powerpoint/2010/main" val="132019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Evolving Directions</a:t>
            </a:r>
          </a:p>
          <a:p>
            <a:endParaRPr lang="en-US" dirty="0"/>
          </a:p>
          <a:p>
            <a:r>
              <a:rPr lang="en-US" dirty="0"/>
              <a:t>In 2017 the AER Board absorbed the previous National Accreditation Council activities</a:t>
            </a:r>
          </a:p>
          <a:p>
            <a:pPr lvl="1"/>
            <a:r>
              <a:rPr lang="en-US" dirty="0"/>
              <a:t>Ten person affiliate board was developed</a:t>
            </a:r>
          </a:p>
          <a:p>
            <a:pPr lvl="1"/>
            <a:r>
              <a:rPr lang="en-US" dirty="0"/>
              <a:t>In 2018 Affiliate board is in the process of approving all standards and is incorporating university standards</a:t>
            </a:r>
          </a:p>
          <a:p>
            <a:r>
              <a:rPr lang="en-US" dirty="0"/>
              <a:t>Eventual Recognition by CHEA – Council of Higher Education Accreditation – OT, PT, Social Work, etc.</a:t>
            </a:r>
          </a:p>
        </p:txBody>
      </p:sp>
      <p:sp>
        <p:nvSpPr>
          <p:cNvPr id="4" name="Slide Number Placeholder 3"/>
          <p:cNvSpPr>
            <a:spLocks noGrp="1"/>
          </p:cNvSpPr>
          <p:nvPr>
            <p:ph type="sldNum" sz="quarter" idx="10"/>
          </p:nvPr>
        </p:nvSpPr>
        <p:spPr/>
        <p:txBody>
          <a:bodyPr/>
          <a:lstStyle/>
          <a:p>
            <a:fld id="{E00AA8F1-840B-4E8A-A35D-8363266AEFE4}" type="slidenum">
              <a:rPr lang="en-US" smtClean="0"/>
              <a:t>4</a:t>
            </a:fld>
            <a:endParaRPr lang="en-US" dirty="0"/>
          </a:p>
        </p:txBody>
      </p:sp>
    </p:spTree>
    <p:extLst>
      <p:ext uri="{BB962C8B-B14F-4D97-AF65-F5344CB8AC3E}">
        <p14:creationId xmlns:p14="http://schemas.microsoft.com/office/powerpoint/2010/main" val="2723780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Accreditation Structure</a:t>
            </a:r>
          </a:p>
          <a:p>
            <a:endParaRPr lang="en-US" dirty="0"/>
          </a:p>
          <a:p>
            <a:r>
              <a:rPr lang="en-US" dirty="0"/>
              <a:t>New Structure for Accreditation:</a:t>
            </a:r>
            <a:r>
              <a:rPr lang="en-US" baseline="0" dirty="0"/>
              <a:t>  now encompasses </a:t>
            </a:r>
            <a:r>
              <a:rPr lang="en-US" dirty="0"/>
              <a:t>specialized</a:t>
            </a:r>
            <a:r>
              <a:rPr lang="en-US" baseline="0" dirty="0"/>
              <a:t> schools, agencies (as the old NAC did) but now also includes university reviews </a:t>
            </a:r>
          </a:p>
          <a:p>
            <a:endParaRPr lang="en-US" baseline="0" dirty="0"/>
          </a:p>
          <a:p>
            <a:r>
              <a:rPr lang="en-US" baseline="0" dirty="0"/>
              <a:t>There are two separate structures:  the AER Board and membership structure;   AND an independent AER Accreditation Council</a:t>
            </a:r>
          </a:p>
          <a:p>
            <a:r>
              <a:rPr lang="en-US" baseline="0" dirty="0"/>
              <a:t>	Important for the AER Accreditation Council to make independent decisions from the AER board to give it the authority it needs and the legitimacy that is required</a:t>
            </a:r>
            <a:endParaRPr lang="en-US" dirty="0"/>
          </a:p>
        </p:txBody>
      </p:sp>
      <p:sp>
        <p:nvSpPr>
          <p:cNvPr id="4" name="Slide Number Placeholder 3"/>
          <p:cNvSpPr>
            <a:spLocks noGrp="1"/>
          </p:cNvSpPr>
          <p:nvPr>
            <p:ph type="sldNum" sz="quarter" idx="10"/>
          </p:nvPr>
        </p:nvSpPr>
        <p:spPr/>
        <p:txBody>
          <a:bodyPr/>
          <a:lstStyle/>
          <a:p>
            <a:fld id="{E00AA8F1-840B-4E8A-A35D-8363266AEFE4}" type="slidenum">
              <a:rPr lang="en-US" smtClean="0"/>
              <a:t>5</a:t>
            </a:fld>
            <a:endParaRPr lang="en-US" dirty="0"/>
          </a:p>
        </p:txBody>
      </p:sp>
    </p:spTree>
    <p:extLst>
      <p:ext uri="{BB962C8B-B14F-4D97-AF65-F5344CB8AC3E}">
        <p14:creationId xmlns:p14="http://schemas.microsoft.com/office/powerpoint/2010/main" val="42648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of University Review</a:t>
            </a:r>
          </a:p>
          <a:p>
            <a:endParaRPr lang="en-US" dirty="0"/>
          </a:p>
          <a:p>
            <a:r>
              <a:rPr lang="en-US" dirty="0"/>
              <a:t>Depend upon AER Central Office for coordination</a:t>
            </a:r>
          </a:p>
          <a:p>
            <a:r>
              <a:rPr lang="en-US" dirty="0"/>
              <a:t>Starts with Higher Education Accreditation Commission (HEAC) – develops</a:t>
            </a:r>
            <a:r>
              <a:rPr lang="en-US" baseline="0" dirty="0"/>
              <a:t> standards and appoints review panels</a:t>
            </a:r>
            <a:r>
              <a:rPr lang="en-US" dirty="0"/>
              <a:t>, </a:t>
            </a:r>
          </a:p>
          <a:p>
            <a:r>
              <a:rPr lang="en-US" dirty="0"/>
              <a:t>Next the review panel uses the standards to evaluate the university programs and report back to HEAC to review the recommendation</a:t>
            </a:r>
          </a:p>
          <a:p>
            <a:r>
              <a:rPr lang="en-US" dirty="0"/>
              <a:t>Finally the AER Accreditation Council approves the recommendation for accreditation,  It also adjudicates appeals and follows up on conditional accreditation –</a:t>
            </a:r>
            <a:r>
              <a:rPr lang="en-US" baseline="0" dirty="0"/>
              <a:t> which we will talk about soon</a:t>
            </a:r>
            <a:endParaRPr lang="en-US" dirty="0"/>
          </a:p>
        </p:txBody>
      </p:sp>
      <p:sp>
        <p:nvSpPr>
          <p:cNvPr id="4" name="Slide Number Placeholder 3"/>
          <p:cNvSpPr>
            <a:spLocks noGrp="1"/>
          </p:cNvSpPr>
          <p:nvPr>
            <p:ph type="sldNum" sz="quarter" idx="10"/>
          </p:nvPr>
        </p:nvSpPr>
        <p:spPr/>
        <p:txBody>
          <a:bodyPr/>
          <a:lstStyle/>
          <a:p>
            <a:fld id="{E00AA8F1-840B-4E8A-A35D-8363266AEFE4}" type="slidenum">
              <a:rPr lang="en-US" smtClean="0"/>
              <a:t>6</a:t>
            </a:fld>
            <a:endParaRPr lang="en-US" dirty="0"/>
          </a:p>
        </p:txBody>
      </p:sp>
    </p:spTree>
    <p:extLst>
      <p:ext uri="{BB962C8B-B14F-4D97-AF65-F5344CB8AC3E}">
        <p14:creationId xmlns:p14="http://schemas.microsoft.com/office/powerpoint/2010/main" val="115870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35050" lvl="1" indent="-577850" eaLnBrk="1" hangingPunct="1"/>
            <a:r>
              <a:rPr lang="en-US" dirty="0"/>
              <a:t>AER Accreditation Council</a:t>
            </a:r>
          </a:p>
          <a:p>
            <a:pPr marL="1035050" lvl="1" indent="-577850" eaLnBrk="1" hangingPunct="1"/>
            <a:endParaRPr lang="en-US" dirty="0"/>
          </a:p>
          <a:p>
            <a:pPr marL="1035050" lvl="1" indent="-577850" eaLnBrk="1" hangingPunct="1"/>
            <a:r>
              <a:rPr lang="en-US" dirty="0"/>
              <a:t>Policy and Standards Approval</a:t>
            </a:r>
          </a:p>
          <a:p>
            <a:pPr marL="1035050" lvl="1" indent="-577850" eaLnBrk="1" hangingPunct="1"/>
            <a:r>
              <a:rPr lang="en-US" dirty="0"/>
              <a:t>Accreditation Decisions</a:t>
            </a:r>
          </a:p>
          <a:p>
            <a:pPr marL="1035050" lvl="1" indent="-577850" eaLnBrk="1" hangingPunct="1"/>
            <a:r>
              <a:rPr lang="en-US" dirty="0"/>
              <a:t>12 Members</a:t>
            </a:r>
          </a:p>
          <a:p>
            <a:pPr marL="1435100" lvl="2" indent="-577850" eaLnBrk="1" hangingPunct="1"/>
            <a:r>
              <a:rPr lang="en-US" dirty="0"/>
              <a:t>Recommended by members and approved by Executive Director</a:t>
            </a:r>
          </a:p>
          <a:p>
            <a:pPr marL="1327150" lvl="2" indent="-412750" eaLnBrk="1" hangingPunct="1"/>
            <a:r>
              <a:rPr lang="en-US" dirty="0"/>
              <a:t>Chair – AER Executive Director</a:t>
            </a:r>
          </a:p>
          <a:p>
            <a:pPr marL="1327150" lvl="2" indent="-412750" eaLnBrk="1" hangingPunct="1"/>
            <a:r>
              <a:rPr lang="en-US" dirty="0"/>
              <a:t>Three representatives of Consumer Organizations</a:t>
            </a:r>
          </a:p>
          <a:p>
            <a:pPr marL="1327150" lvl="2" indent="-412750" eaLnBrk="1" hangingPunct="1"/>
            <a:r>
              <a:rPr lang="en-US" dirty="0"/>
              <a:t>Three representatives of experts in the field</a:t>
            </a:r>
          </a:p>
          <a:p>
            <a:pPr marL="1327150" lvl="2" indent="-412750" eaLnBrk="1" hangingPunct="1"/>
            <a:r>
              <a:rPr lang="en-US" dirty="0"/>
              <a:t>Chair of the Higher Education Accreditation Commission</a:t>
            </a:r>
          </a:p>
          <a:p>
            <a:pPr marL="1327150" lvl="2" indent="-412750" eaLnBrk="1" hangingPunct="1"/>
            <a:r>
              <a:rPr lang="en-US" dirty="0"/>
              <a:t>One representative of Adult Organizations</a:t>
            </a:r>
          </a:p>
          <a:p>
            <a:pPr marL="1327150" lvl="2" indent="-412750" eaLnBrk="1" hangingPunct="1"/>
            <a:r>
              <a:rPr lang="en-US" dirty="0"/>
              <a:t>One representative of Schools </a:t>
            </a:r>
          </a:p>
          <a:p>
            <a:pPr marL="1327150" lvl="2" indent="-412750" eaLnBrk="1" hangingPunct="1"/>
            <a:r>
              <a:rPr lang="en-US" dirty="0"/>
              <a:t>One public member</a:t>
            </a:r>
          </a:p>
          <a:p>
            <a:endParaRPr lang="en-US" dirty="0"/>
          </a:p>
        </p:txBody>
      </p:sp>
      <p:sp>
        <p:nvSpPr>
          <p:cNvPr id="4" name="Slide Number Placeholder 3"/>
          <p:cNvSpPr>
            <a:spLocks noGrp="1"/>
          </p:cNvSpPr>
          <p:nvPr>
            <p:ph type="sldNum" sz="quarter" idx="10"/>
          </p:nvPr>
        </p:nvSpPr>
        <p:spPr/>
        <p:txBody>
          <a:bodyPr/>
          <a:lstStyle/>
          <a:p>
            <a:fld id="{E00AA8F1-840B-4E8A-A35D-8363266AEFE4}" type="slidenum">
              <a:rPr lang="en-US" smtClean="0"/>
              <a:t>7</a:t>
            </a:fld>
            <a:endParaRPr lang="en-US" dirty="0"/>
          </a:p>
        </p:txBody>
      </p:sp>
    </p:spTree>
    <p:extLst>
      <p:ext uri="{BB962C8B-B14F-4D97-AF65-F5344CB8AC3E}">
        <p14:creationId xmlns:p14="http://schemas.microsoft.com/office/powerpoint/2010/main" val="31847598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35050" lvl="1" indent="-577850" eaLnBrk="1" hangingPunct="1"/>
            <a:r>
              <a:rPr lang="en-US" dirty="0"/>
              <a:t>Higher Education Accreditation</a:t>
            </a:r>
            <a:r>
              <a:rPr lang="en-US" baseline="0" dirty="0"/>
              <a:t> </a:t>
            </a:r>
            <a:r>
              <a:rPr lang="en-US" dirty="0"/>
              <a:t>Commission (HEAC)</a:t>
            </a:r>
          </a:p>
          <a:p>
            <a:pPr marL="1035050" lvl="1" indent="-577850" eaLnBrk="1" hangingPunct="1"/>
            <a:endParaRPr lang="en-US" dirty="0"/>
          </a:p>
          <a:p>
            <a:pPr marL="1035050" lvl="1" indent="-577850" eaLnBrk="1" hangingPunct="1"/>
            <a:r>
              <a:rPr lang="en-US" dirty="0"/>
              <a:t>Policy and Standards Development</a:t>
            </a:r>
          </a:p>
          <a:p>
            <a:pPr marL="1035050" lvl="1" indent="-577850" eaLnBrk="1" hangingPunct="1"/>
            <a:r>
              <a:rPr lang="en-US" dirty="0"/>
              <a:t>Selection of Review Panels</a:t>
            </a:r>
          </a:p>
          <a:p>
            <a:pPr marL="1035050" lvl="1" indent="-577850" eaLnBrk="1" hangingPunct="1"/>
            <a:r>
              <a:rPr lang="en-US" dirty="0"/>
              <a:t>Reviews Panel Recommendations</a:t>
            </a:r>
          </a:p>
          <a:p>
            <a:pPr marL="1035050" lvl="1" indent="-577850" eaLnBrk="1" hangingPunct="1"/>
            <a:r>
              <a:rPr lang="en-US" dirty="0"/>
              <a:t>Members</a:t>
            </a:r>
          </a:p>
          <a:p>
            <a:pPr marL="1327150" lvl="2" indent="-412750" eaLnBrk="1" hangingPunct="1"/>
            <a:r>
              <a:rPr lang="en-US" sz="2000" dirty="0"/>
              <a:t>Chair – Member of the AER Accreditation Council</a:t>
            </a:r>
          </a:p>
          <a:p>
            <a:pPr marL="1327150" lvl="2" indent="-412750" eaLnBrk="1" hangingPunct="1"/>
            <a:r>
              <a:rPr lang="en-US" sz="2000" dirty="0"/>
              <a:t>Representative from Low Vision Rehabilitation  </a:t>
            </a:r>
          </a:p>
          <a:p>
            <a:pPr marL="1327150" lvl="2" indent="-412750" eaLnBrk="1" hangingPunct="1"/>
            <a:r>
              <a:rPr lang="en-US" sz="2000" dirty="0"/>
              <a:t>Representative from Orientation and Mobility   </a:t>
            </a:r>
          </a:p>
          <a:p>
            <a:pPr marL="1327150" lvl="2" indent="-412750" eaLnBrk="1" hangingPunct="1"/>
            <a:r>
              <a:rPr lang="en-US" sz="2000" dirty="0"/>
              <a:t>Representative from Vision Rehabilitation Therapy  </a:t>
            </a:r>
          </a:p>
          <a:p>
            <a:pPr marL="1327150" lvl="2" indent="-412750" eaLnBrk="1" hangingPunct="1"/>
            <a:r>
              <a:rPr lang="en-US" sz="2000" dirty="0"/>
              <a:t>Representative from Personnel Preparation </a:t>
            </a:r>
          </a:p>
          <a:p>
            <a:pPr marL="1327150" lvl="2" indent="-412750" eaLnBrk="1" hangingPunct="1"/>
            <a:r>
              <a:rPr lang="en-US" sz="2000" dirty="0"/>
              <a:t>Representative from Assistive Technology </a:t>
            </a:r>
          </a:p>
          <a:p>
            <a:pPr marL="1327150" lvl="2" indent="-412750" eaLnBrk="1" hangingPunct="1"/>
            <a:r>
              <a:rPr lang="en-US" sz="2000" dirty="0"/>
              <a:t>Public member</a:t>
            </a:r>
          </a:p>
          <a:p>
            <a:endParaRPr lang="en-US" dirty="0"/>
          </a:p>
        </p:txBody>
      </p:sp>
      <p:sp>
        <p:nvSpPr>
          <p:cNvPr id="4" name="Slide Number Placeholder 3"/>
          <p:cNvSpPr>
            <a:spLocks noGrp="1"/>
          </p:cNvSpPr>
          <p:nvPr>
            <p:ph type="sldNum" sz="quarter" idx="10"/>
          </p:nvPr>
        </p:nvSpPr>
        <p:spPr/>
        <p:txBody>
          <a:bodyPr/>
          <a:lstStyle/>
          <a:p>
            <a:fld id="{E00AA8F1-840B-4E8A-A35D-8363266AEFE4}" type="slidenum">
              <a:rPr lang="en-US" smtClean="0"/>
              <a:t>8</a:t>
            </a:fld>
            <a:endParaRPr lang="en-US" dirty="0"/>
          </a:p>
        </p:txBody>
      </p:sp>
    </p:spTree>
    <p:extLst>
      <p:ext uri="{BB962C8B-B14F-4D97-AF65-F5344CB8AC3E}">
        <p14:creationId xmlns:p14="http://schemas.microsoft.com/office/powerpoint/2010/main" val="4024101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60400" indent="-660400" eaLnBrk="1" hangingPunct="1"/>
            <a:r>
              <a:rPr lang="en-US" dirty="0"/>
              <a:t>The Accreditation Review Panel (ARP)</a:t>
            </a:r>
          </a:p>
          <a:p>
            <a:pPr marL="1060450" lvl="1" indent="-660400" eaLnBrk="1" hangingPunct="1"/>
            <a:endParaRPr lang="en-US" dirty="0"/>
          </a:p>
          <a:p>
            <a:pPr marL="1060450" lvl="1" indent="-660400" eaLnBrk="1" hangingPunct="1"/>
            <a:r>
              <a:rPr lang="en-US" dirty="0"/>
              <a:t>Members who have completed this webinar and passed a quiz</a:t>
            </a:r>
          </a:p>
          <a:p>
            <a:pPr marL="1060450" lvl="1" indent="-660400" eaLnBrk="1" hangingPunct="1"/>
            <a:r>
              <a:rPr lang="en-US" dirty="0"/>
              <a:t>Members work in teams of 4 to review</a:t>
            </a:r>
          </a:p>
          <a:p>
            <a:pPr marL="1460500" lvl="2" indent="-660400" eaLnBrk="1" hangingPunct="1"/>
            <a:r>
              <a:rPr lang="en-US" dirty="0"/>
              <a:t>Team has one university member, two members of the discipline, and one from a related discipline</a:t>
            </a:r>
          </a:p>
          <a:p>
            <a:pPr marL="1460500" lvl="2" indent="-660400" eaLnBrk="1" hangingPunct="1"/>
            <a:r>
              <a:rPr lang="en-US" dirty="0"/>
              <a:t>All 4 review core standards</a:t>
            </a:r>
          </a:p>
          <a:p>
            <a:pPr marL="1460500" lvl="2" indent="-660400" eaLnBrk="1" hangingPunct="1"/>
            <a:r>
              <a:rPr lang="en-US" dirty="0"/>
              <a:t>Pairs divide the disciplinary standards and use Survey Monkey rubric</a:t>
            </a:r>
          </a:p>
          <a:p>
            <a:pPr marL="1460500" lvl="2" indent="-660400" eaLnBrk="1" hangingPunct="1"/>
            <a:r>
              <a:rPr lang="en-US" dirty="0"/>
              <a:t>Team chair conducts phone interviews with:     1) faculty 2) students</a:t>
            </a:r>
          </a:p>
          <a:p>
            <a:pPr marL="1460500" lvl="2" indent="-660400" eaLnBrk="1" hangingPunct="1"/>
            <a:r>
              <a:rPr lang="en-US" dirty="0"/>
              <a:t>Team makes recommendation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Each review requires a team of four reviewers (who each receive a stipend for their work). The team selects a chairperson who coordinates the activities and conducts conference calls with the administrators, faculty, and students of the program.  The team members each review all of the Core requirements.  The team divides the curricular guidelines and distributes them among pairs of reviewers.  If there is disagreement regarding the ranking of a particular standard, a member from the alternative team will also review the standard.</a:t>
            </a:r>
          </a:p>
          <a:p>
            <a:endParaRPr lang="en-US" dirty="0"/>
          </a:p>
        </p:txBody>
      </p:sp>
      <p:sp>
        <p:nvSpPr>
          <p:cNvPr id="4" name="Slide Number Placeholder 3"/>
          <p:cNvSpPr>
            <a:spLocks noGrp="1"/>
          </p:cNvSpPr>
          <p:nvPr>
            <p:ph type="sldNum" sz="quarter" idx="10"/>
          </p:nvPr>
        </p:nvSpPr>
        <p:spPr/>
        <p:txBody>
          <a:bodyPr/>
          <a:lstStyle/>
          <a:p>
            <a:fld id="{E00AA8F1-840B-4E8A-A35D-8363266AEFE4}" type="slidenum">
              <a:rPr lang="en-US" smtClean="0"/>
              <a:t>9</a:t>
            </a:fld>
            <a:endParaRPr lang="en-US" dirty="0"/>
          </a:p>
        </p:txBody>
      </p:sp>
    </p:spTree>
    <p:extLst>
      <p:ext uri="{BB962C8B-B14F-4D97-AF65-F5344CB8AC3E}">
        <p14:creationId xmlns:p14="http://schemas.microsoft.com/office/powerpoint/2010/main" val="36456404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sz="1900" dirty="0"/>
              <a:t>Steps in University Review Process</a:t>
            </a:r>
          </a:p>
          <a:p>
            <a:pPr eaLnBrk="1" hangingPunct="1">
              <a:lnSpc>
                <a:spcPct val="80000"/>
              </a:lnSpc>
            </a:pPr>
            <a:endParaRPr lang="en-US" sz="1900" dirty="0"/>
          </a:p>
          <a:p>
            <a:pPr eaLnBrk="1" hangingPunct="1">
              <a:lnSpc>
                <a:spcPct val="80000"/>
              </a:lnSpc>
            </a:pPr>
            <a:r>
              <a:rPr lang="en-US" sz="1900" dirty="0"/>
              <a:t>The program submits letter of intent to apply for review (30 days in advance)</a:t>
            </a:r>
          </a:p>
          <a:p>
            <a:pPr eaLnBrk="1" hangingPunct="1">
              <a:lnSpc>
                <a:spcPct val="80000"/>
              </a:lnSpc>
            </a:pPr>
            <a:r>
              <a:rPr lang="en-US" sz="1900" dirty="0"/>
              <a:t>The program completes a self study guide and submits on-line using approved naming format (template available)</a:t>
            </a:r>
          </a:p>
          <a:p>
            <a:pPr eaLnBrk="1" hangingPunct="1">
              <a:lnSpc>
                <a:spcPct val="80000"/>
              </a:lnSpc>
            </a:pPr>
            <a:r>
              <a:rPr lang="en-US" sz="1900" dirty="0"/>
              <a:t>A review team is appointed by AER and confirmed by the University</a:t>
            </a:r>
          </a:p>
          <a:p>
            <a:pPr eaLnBrk="1" hangingPunct="1">
              <a:lnSpc>
                <a:spcPct val="80000"/>
              </a:lnSpc>
            </a:pPr>
            <a:r>
              <a:rPr lang="en-US" sz="1900" dirty="0"/>
              <a:t>A </a:t>
            </a:r>
            <a:r>
              <a:rPr lang="en-US" sz="1900" i="1" dirty="0"/>
              <a:t>Kick-Off</a:t>
            </a:r>
            <a:r>
              <a:rPr lang="en-US" sz="1900" dirty="0"/>
              <a:t> conference call is held to divide up the panel tasks</a:t>
            </a:r>
          </a:p>
          <a:p>
            <a:pPr eaLnBrk="1" hangingPunct="1">
              <a:lnSpc>
                <a:spcPct val="80000"/>
              </a:lnSpc>
            </a:pPr>
            <a:r>
              <a:rPr lang="en-US" sz="1900" dirty="0"/>
              <a:t>The review team studies the self study guide submitted online and completes rubrics online using Survey Monkey to determine compliance</a:t>
            </a:r>
          </a:p>
          <a:p>
            <a:pPr eaLnBrk="1" hangingPunct="1">
              <a:lnSpc>
                <a:spcPct val="80000"/>
              </a:lnSpc>
            </a:pPr>
            <a:r>
              <a:rPr lang="en-US" sz="1900" dirty="0"/>
              <a:t>The review team chair or his/her designee conducts separate telephone interviews with program leadership and students</a:t>
            </a:r>
          </a:p>
          <a:p>
            <a:pPr lvl="1" eaLnBrk="1" hangingPunct="1">
              <a:lnSpc>
                <a:spcPct val="80000"/>
              </a:lnSpc>
            </a:pPr>
            <a:r>
              <a:rPr lang="en-US" sz="1400" dirty="0"/>
              <a:t>This could result in changes to previous submissions on Survey Monkey</a:t>
            </a:r>
          </a:p>
          <a:p>
            <a:pPr eaLnBrk="1" hangingPunct="1">
              <a:lnSpc>
                <a:spcPct val="80000"/>
              </a:lnSpc>
            </a:pPr>
            <a:r>
              <a:rPr lang="en-US" sz="1900" dirty="0"/>
              <a:t>The review team chair convenes a telephone conference for its members to discuss the complied data, formulate a report, make a recommendation and submit findings  and preliminary recommendation to the Higher Education Accreditation Commission (HEAC)</a:t>
            </a:r>
          </a:p>
          <a:p>
            <a:pPr eaLnBrk="1" hangingPunct="1">
              <a:lnSpc>
                <a:spcPct val="80000"/>
              </a:lnSpc>
            </a:pPr>
            <a:r>
              <a:rPr lang="en-US" sz="1900" dirty="0"/>
              <a:t>The HEAC determines if standards are met and status recommendation</a:t>
            </a:r>
          </a:p>
          <a:p>
            <a:pPr eaLnBrk="1" hangingPunct="1">
              <a:lnSpc>
                <a:spcPct val="80000"/>
              </a:lnSpc>
            </a:pPr>
            <a:r>
              <a:rPr lang="en-US" sz="1900" dirty="0"/>
              <a:t>Chair of HEAC presents recommendation to the AER Accreditation Council for a vote</a:t>
            </a:r>
          </a:p>
          <a:p>
            <a:endParaRPr lang="en-US" dirty="0"/>
          </a:p>
        </p:txBody>
      </p:sp>
      <p:sp>
        <p:nvSpPr>
          <p:cNvPr id="4" name="Slide Number Placeholder 3"/>
          <p:cNvSpPr>
            <a:spLocks noGrp="1"/>
          </p:cNvSpPr>
          <p:nvPr>
            <p:ph type="sldNum" sz="quarter" idx="10"/>
          </p:nvPr>
        </p:nvSpPr>
        <p:spPr/>
        <p:txBody>
          <a:bodyPr/>
          <a:lstStyle/>
          <a:p>
            <a:fld id="{E00AA8F1-840B-4E8A-A35D-8363266AEFE4}" type="slidenum">
              <a:rPr lang="en-US" smtClean="0"/>
              <a:t>10</a:t>
            </a:fld>
            <a:endParaRPr lang="en-US" dirty="0"/>
          </a:p>
        </p:txBody>
      </p:sp>
    </p:spTree>
    <p:extLst>
      <p:ext uri="{BB962C8B-B14F-4D97-AF65-F5344CB8AC3E}">
        <p14:creationId xmlns:p14="http://schemas.microsoft.com/office/powerpoint/2010/main" val="3000233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b="1" dirty="0">
                <a:solidFill>
                  <a:srgbClr val="FF0000"/>
                </a:solidFill>
              </a:rPr>
              <a:t>Processing Fee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a:t>
            </a:r>
            <a:r>
              <a:rPr lang="en-US" sz="1200" b="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1750 is required fee to cover administrative costs of the accreditation process including recruitment  and training of new panel reviewers, selection of reviewers, telephone conference calls, use of online survey instruments, and report preparation.  Reductions</a:t>
            </a:r>
            <a:r>
              <a:rPr lang="en-US" sz="1200" kern="1200" baseline="0" dirty="0">
                <a:solidFill>
                  <a:schemeClr val="tx1"/>
                </a:solidFill>
                <a:effectLst/>
                <a:latin typeface="+mn-lt"/>
                <a:ea typeface="+mn-ea"/>
                <a:cs typeface="+mn-cs"/>
              </a:rPr>
              <a:t> to 1500 and 1250 for second and third programs.</a:t>
            </a:r>
            <a:endParaRPr lang="en-US" sz="1200" kern="1200" dirty="0">
              <a:solidFill>
                <a:schemeClr val="tx1"/>
              </a:solidFill>
              <a:effectLst/>
              <a:latin typeface="+mn-lt"/>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teams of reviewers receive </a:t>
            </a:r>
            <a:r>
              <a:rPr lang="en-US" dirty="0">
                <a:solidFill>
                  <a:srgbClr val="FF0000"/>
                </a:solidFill>
              </a:rPr>
              <a:t>$50</a:t>
            </a:r>
            <a:r>
              <a:rPr lang="en-US" dirty="0"/>
              <a:t> each as a token of appreciation.</a:t>
            </a:r>
          </a:p>
          <a:p>
            <a:endParaRPr lang="en-US" dirty="0"/>
          </a:p>
        </p:txBody>
      </p:sp>
      <p:sp>
        <p:nvSpPr>
          <p:cNvPr id="4" name="Slide Number Placeholder 3"/>
          <p:cNvSpPr>
            <a:spLocks noGrp="1"/>
          </p:cNvSpPr>
          <p:nvPr>
            <p:ph type="sldNum" sz="quarter" idx="10"/>
          </p:nvPr>
        </p:nvSpPr>
        <p:spPr/>
        <p:txBody>
          <a:bodyPr/>
          <a:lstStyle/>
          <a:p>
            <a:fld id="{E00AA8F1-840B-4E8A-A35D-8363266AEFE4}" type="slidenum">
              <a:rPr lang="en-US" smtClean="0"/>
              <a:t>11</a:t>
            </a:fld>
            <a:endParaRPr lang="en-US" dirty="0"/>
          </a:p>
        </p:txBody>
      </p:sp>
    </p:spTree>
    <p:extLst>
      <p:ext uri="{BB962C8B-B14F-4D97-AF65-F5344CB8AC3E}">
        <p14:creationId xmlns:p14="http://schemas.microsoft.com/office/powerpoint/2010/main" val="668349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Application Narrative</a:t>
            </a:r>
          </a:p>
          <a:p>
            <a:endParaRPr lang="en-US" dirty="0"/>
          </a:p>
          <a:p>
            <a:r>
              <a:rPr lang="en-US" dirty="0"/>
              <a:t>Three Sections</a:t>
            </a:r>
          </a:p>
          <a:p>
            <a:pPr lvl="1"/>
            <a:r>
              <a:rPr lang="en-US" dirty="0"/>
              <a:t>Section I  </a:t>
            </a:r>
          </a:p>
          <a:p>
            <a:pPr lvl="2"/>
            <a:r>
              <a:rPr lang="en-US" dirty="0"/>
              <a:t>Background Information</a:t>
            </a:r>
          </a:p>
          <a:p>
            <a:pPr lvl="1"/>
            <a:r>
              <a:rPr lang="en-US" dirty="0"/>
              <a:t>Section II </a:t>
            </a:r>
          </a:p>
          <a:p>
            <a:pPr lvl="2"/>
            <a:r>
              <a:rPr lang="en-US" dirty="0"/>
              <a:t>Program Information</a:t>
            </a:r>
          </a:p>
          <a:p>
            <a:pPr lvl="2"/>
            <a:r>
              <a:rPr lang="en-US" dirty="0"/>
              <a:t>List of Required Documents</a:t>
            </a:r>
          </a:p>
          <a:p>
            <a:pPr lvl="1"/>
            <a:r>
              <a:rPr lang="en-US" dirty="0"/>
              <a:t>Section III </a:t>
            </a:r>
          </a:p>
          <a:p>
            <a:pPr lvl="2"/>
            <a:r>
              <a:rPr lang="en-US" dirty="0"/>
              <a:t>Philosophy</a:t>
            </a:r>
          </a:p>
          <a:p>
            <a:pPr lvl="2"/>
            <a:r>
              <a:rPr lang="en-US" dirty="0"/>
              <a:t>Strategic Direction</a:t>
            </a:r>
          </a:p>
          <a:p>
            <a:r>
              <a:rPr lang="en-US" dirty="0"/>
              <a:t>Purpose is to provide background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Applications will be accepted at any time throughout the year. We recommend that the program submit a letter of intent to apply 30 days prior to submission to allow for planning and preparation of a review team. Whenever possible, reviews will be completed and the program will be notified of the accreditation/disapproval status within 90 days. </a:t>
            </a:r>
          </a:p>
          <a:p>
            <a:endParaRPr lang="en-US" dirty="0"/>
          </a:p>
        </p:txBody>
      </p:sp>
      <p:sp>
        <p:nvSpPr>
          <p:cNvPr id="4" name="Slide Number Placeholder 3"/>
          <p:cNvSpPr>
            <a:spLocks noGrp="1"/>
          </p:cNvSpPr>
          <p:nvPr>
            <p:ph type="sldNum" sz="quarter" idx="10"/>
          </p:nvPr>
        </p:nvSpPr>
        <p:spPr/>
        <p:txBody>
          <a:bodyPr/>
          <a:lstStyle/>
          <a:p>
            <a:fld id="{E00AA8F1-840B-4E8A-A35D-8363266AEFE4}" type="slidenum">
              <a:rPr lang="en-US" smtClean="0"/>
              <a:t>12</a:t>
            </a:fld>
            <a:endParaRPr lang="en-US" dirty="0"/>
          </a:p>
        </p:txBody>
      </p:sp>
    </p:spTree>
    <p:extLst>
      <p:ext uri="{BB962C8B-B14F-4D97-AF65-F5344CB8AC3E}">
        <p14:creationId xmlns:p14="http://schemas.microsoft.com/office/powerpoint/2010/main" val="4203908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pPr>
            <a:r>
              <a:rPr lang="en-US" b="1" dirty="0"/>
              <a:t>Application Section</a:t>
            </a:r>
            <a:r>
              <a:rPr lang="en-US" b="1" baseline="0" dirty="0"/>
              <a:t> II</a:t>
            </a:r>
            <a:endParaRPr lang="en-US" b="1" dirty="0"/>
          </a:p>
          <a:p>
            <a:pPr eaLnBrk="1" hangingPunct="1">
              <a:lnSpc>
                <a:spcPct val="90000"/>
              </a:lnSpc>
            </a:pPr>
            <a:endParaRPr lang="en-US" b="1" dirty="0"/>
          </a:p>
          <a:p>
            <a:pPr eaLnBrk="1" hangingPunct="1">
              <a:lnSpc>
                <a:spcPct val="90000"/>
              </a:lnSpc>
            </a:pPr>
            <a:r>
              <a:rPr lang="en-US" b="1" dirty="0"/>
              <a:t>LIST OF REQUIRED DOCUMENTS TO BE SUBMITTED </a:t>
            </a:r>
            <a:endParaRPr lang="en-US" dirty="0"/>
          </a:p>
          <a:p>
            <a:pPr lvl="1" eaLnBrk="1" hangingPunct="1">
              <a:lnSpc>
                <a:spcPct val="90000"/>
              </a:lnSpc>
            </a:pPr>
            <a:r>
              <a:rPr lang="en-US" dirty="0"/>
              <a:t>Curricular vitae/resume for all program faculty and clinical supervisors</a:t>
            </a:r>
          </a:p>
          <a:p>
            <a:pPr lvl="1" eaLnBrk="1" hangingPunct="1">
              <a:lnSpc>
                <a:spcPct val="90000"/>
              </a:lnSpc>
            </a:pPr>
            <a:r>
              <a:rPr lang="en-US" dirty="0"/>
              <a:t>Course Syllabi</a:t>
            </a:r>
          </a:p>
          <a:p>
            <a:pPr lvl="1" eaLnBrk="1" hangingPunct="1">
              <a:lnSpc>
                <a:spcPct val="90000"/>
              </a:lnSpc>
            </a:pPr>
            <a:r>
              <a:rPr lang="en-US" dirty="0"/>
              <a:t>Current and proposed budgets</a:t>
            </a:r>
          </a:p>
          <a:p>
            <a:pPr lvl="1" eaLnBrk="1" hangingPunct="1">
              <a:lnSpc>
                <a:spcPct val="90000"/>
              </a:lnSpc>
            </a:pPr>
            <a:r>
              <a:rPr lang="en-US" dirty="0"/>
              <a:t>Inventory of program materials for student use</a:t>
            </a:r>
          </a:p>
          <a:p>
            <a:pPr lvl="1" eaLnBrk="1" hangingPunct="1">
              <a:lnSpc>
                <a:spcPct val="90000"/>
              </a:lnSpc>
            </a:pPr>
            <a:r>
              <a:rPr lang="en-US" dirty="0"/>
              <a:t>Proof of Program evaluation – new section with specific requirements</a:t>
            </a:r>
          </a:p>
          <a:p>
            <a:endParaRPr lang="en-US" dirty="0"/>
          </a:p>
        </p:txBody>
      </p:sp>
      <p:sp>
        <p:nvSpPr>
          <p:cNvPr id="4" name="Slide Number Placeholder 3"/>
          <p:cNvSpPr>
            <a:spLocks noGrp="1"/>
          </p:cNvSpPr>
          <p:nvPr>
            <p:ph type="sldNum" sz="quarter" idx="10"/>
          </p:nvPr>
        </p:nvSpPr>
        <p:spPr/>
        <p:txBody>
          <a:bodyPr/>
          <a:lstStyle/>
          <a:p>
            <a:fld id="{E00AA8F1-840B-4E8A-A35D-8363266AEFE4}" type="slidenum">
              <a:rPr lang="en-US" smtClean="0"/>
              <a:t>13</a:t>
            </a:fld>
            <a:endParaRPr lang="en-US" dirty="0"/>
          </a:p>
        </p:txBody>
      </p:sp>
    </p:spTree>
    <p:extLst>
      <p:ext uri="{BB962C8B-B14F-4D97-AF65-F5344CB8AC3E}">
        <p14:creationId xmlns:p14="http://schemas.microsoft.com/office/powerpoint/2010/main" val="25179805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Classification of Standards</a:t>
            </a:r>
          </a:p>
          <a:p>
            <a:endParaRPr lang="en-US" dirty="0"/>
          </a:p>
          <a:p>
            <a:r>
              <a:rPr lang="en-US" dirty="0"/>
              <a:t>Standards are classified as either </a:t>
            </a:r>
            <a:r>
              <a:rPr lang="en-US" dirty="0">
                <a:solidFill>
                  <a:srgbClr val="C00000"/>
                </a:solidFill>
              </a:rPr>
              <a:t>CORE</a:t>
            </a:r>
            <a:r>
              <a:rPr lang="en-US" dirty="0"/>
              <a:t> (all must be met) or </a:t>
            </a:r>
            <a:r>
              <a:rPr lang="en-US" dirty="0">
                <a:solidFill>
                  <a:srgbClr val="C00000"/>
                </a:solidFill>
              </a:rPr>
              <a:t>CURRICULAR</a:t>
            </a:r>
            <a:r>
              <a:rPr lang="en-US" dirty="0"/>
              <a:t> (at least 95% compliance) for full accreditation</a:t>
            </a:r>
          </a:p>
          <a:p>
            <a:r>
              <a:rPr lang="en-US" dirty="0">
                <a:solidFill>
                  <a:srgbClr val="C00000"/>
                </a:solidFill>
              </a:rPr>
              <a:t>Curricular</a:t>
            </a:r>
            <a:r>
              <a:rPr lang="en-US" dirty="0"/>
              <a:t> (content applicable to a specific discipline) such as O&amp;M, VRT, TSVI, LV, AT</a:t>
            </a:r>
          </a:p>
          <a:p>
            <a:endParaRPr lang="en-US" dirty="0"/>
          </a:p>
        </p:txBody>
      </p:sp>
      <p:sp>
        <p:nvSpPr>
          <p:cNvPr id="4" name="Slide Number Placeholder 3"/>
          <p:cNvSpPr>
            <a:spLocks noGrp="1"/>
          </p:cNvSpPr>
          <p:nvPr>
            <p:ph type="sldNum" sz="quarter" idx="10"/>
          </p:nvPr>
        </p:nvSpPr>
        <p:spPr/>
        <p:txBody>
          <a:bodyPr/>
          <a:lstStyle/>
          <a:p>
            <a:fld id="{E00AA8F1-840B-4E8A-A35D-8363266AEFE4}" type="slidenum">
              <a:rPr lang="en-US" smtClean="0"/>
              <a:t>14</a:t>
            </a:fld>
            <a:endParaRPr lang="en-US" dirty="0"/>
          </a:p>
        </p:txBody>
      </p:sp>
    </p:spTree>
    <p:extLst>
      <p:ext uri="{BB962C8B-B14F-4D97-AF65-F5344CB8AC3E}">
        <p14:creationId xmlns:p14="http://schemas.microsoft.com/office/powerpoint/2010/main" val="22669131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t>AER Personnel Prep Standards</a:t>
            </a:r>
          </a:p>
          <a:p>
            <a:endParaRPr lang="en-US" sz="2400" dirty="0"/>
          </a:p>
          <a:p>
            <a:r>
              <a:rPr lang="en-US" sz="2400" dirty="0"/>
              <a:t>Core Standards:</a:t>
            </a:r>
          </a:p>
          <a:p>
            <a:pPr lvl="1"/>
            <a:r>
              <a:rPr lang="en-US" sz="2000" dirty="0"/>
              <a:t>Administrative Standards – 13 </a:t>
            </a:r>
          </a:p>
          <a:p>
            <a:pPr lvl="1"/>
            <a:r>
              <a:rPr lang="en-US" sz="2000" dirty="0"/>
              <a:t>Academic Faculty Standards – 4 </a:t>
            </a:r>
          </a:p>
          <a:p>
            <a:pPr lvl="1"/>
            <a:r>
              <a:rPr lang="en-US" sz="2000" dirty="0"/>
              <a:t>Clinical (Field Based) Faculty Standards – 4 </a:t>
            </a:r>
          </a:p>
          <a:p>
            <a:pPr lvl="1"/>
            <a:r>
              <a:rPr lang="en-US" sz="2000" dirty="0"/>
              <a:t>Clinical Standards – 9 </a:t>
            </a:r>
          </a:p>
          <a:p>
            <a:pPr lvl="1"/>
            <a:r>
              <a:rPr lang="en-US" sz="2000" dirty="0"/>
              <a:t>Assessment and Program Evaluation - 9</a:t>
            </a:r>
          </a:p>
          <a:p>
            <a:r>
              <a:rPr lang="en-US" sz="2400" dirty="0"/>
              <a:t>Curricular Standards</a:t>
            </a:r>
          </a:p>
          <a:p>
            <a:pPr lvl="1"/>
            <a:r>
              <a:rPr lang="en-US" sz="2000" dirty="0"/>
              <a:t>OMS Standards – 169 (critical)</a:t>
            </a:r>
          </a:p>
          <a:p>
            <a:pPr lvl="1"/>
            <a:r>
              <a:rPr lang="en-US" sz="2000" dirty="0"/>
              <a:t>VRT Standards – 168 (critical)</a:t>
            </a:r>
          </a:p>
          <a:p>
            <a:pPr lvl="1"/>
            <a:r>
              <a:rPr lang="en-US" sz="2000" dirty="0"/>
              <a:t>TVI Standards – 240 (critical)</a:t>
            </a:r>
          </a:p>
          <a:p>
            <a:pPr lvl="1"/>
            <a:r>
              <a:rPr lang="en-US" sz="2000" dirty="0"/>
              <a:t>LVT Standards – 74 (critical)</a:t>
            </a:r>
          </a:p>
          <a:p>
            <a:pPr lvl="1"/>
            <a:r>
              <a:rPr lang="en-US" sz="2000" dirty="0"/>
              <a:t>AT Standards – 63 (critical)</a:t>
            </a:r>
          </a:p>
          <a:p>
            <a:pPr marL="0" indent="0">
              <a:buNone/>
            </a:pPr>
            <a:endParaRPr lang="en-US" sz="2400" dirty="0"/>
          </a:p>
          <a:p>
            <a:pPr marL="0" marR="0" indent="0" algn="just"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Standards are classified as either</a:t>
            </a:r>
            <a:r>
              <a:rPr lang="en-US" sz="1200" b="1" kern="1200" baseline="0" dirty="0">
                <a:solidFill>
                  <a:schemeClr val="tx1"/>
                </a:solidFill>
                <a:effectLst/>
                <a:latin typeface="+mn-lt"/>
                <a:ea typeface="+mn-ea"/>
                <a:cs typeface="+mn-cs"/>
              </a:rPr>
              <a:t> core or curricular.  All must be met to receive full accreditation</a:t>
            </a:r>
            <a:endParaRPr lang="en-US" sz="1200" kern="1200" dirty="0">
              <a:solidFill>
                <a:schemeClr val="tx1"/>
              </a:solidFill>
              <a:effectLst/>
              <a:latin typeface="+mn-lt"/>
              <a:ea typeface="+mn-ea"/>
              <a:cs typeface="+mn-cs"/>
            </a:endParaRP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a:t>
            </a:r>
            <a:r>
              <a:rPr lang="en-US" sz="1200" b="1" kern="1200" dirty="0">
                <a:solidFill>
                  <a:schemeClr val="tx1"/>
                </a:solidFill>
                <a:effectLst/>
                <a:latin typeface="+mn-lt"/>
                <a:ea typeface="+mn-ea"/>
                <a:cs typeface="+mn-cs"/>
              </a:rPr>
              <a:t>urricular standards</a:t>
            </a:r>
            <a:r>
              <a:rPr lang="en-US" sz="1200" kern="1200" dirty="0">
                <a:solidFill>
                  <a:schemeClr val="tx1"/>
                </a:solidFill>
                <a:effectLst/>
                <a:latin typeface="+mn-lt"/>
                <a:ea typeface="+mn-ea"/>
                <a:cs typeface="+mn-cs"/>
              </a:rPr>
              <a:t> are divided into O&amp;M, TVI, and VRT standards, LVT, AT. At least 95% of the applicable curricular standards must be fully met with the remaining standards partially met to receive full accreditation. </a:t>
            </a:r>
          </a:p>
        </p:txBody>
      </p:sp>
      <p:sp>
        <p:nvSpPr>
          <p:cNvPr id="4" name="Slide Number Placeholder 3"/>
          <p:cNvSpPr>
            <a:spLocks noGrp="1"/>
          </p:cNvSpPr>
          <p:nvPr>
            <p:ph type="sldNum" sz="quarter" idx="10"/>
          </p:nvPr>
        </p:nvSpPr>
        <p:spPr/>
        <p:txBody>
          <a:bodyPr/>
          <a:lstStyle/>
          <a:p>
            <a:fld id="{E00AA8F1-840B-4E8A-A35D-8363266AEFE4}" type="slidenum">
              <a:rPr lang="en-US" smtClean="0"/>
              <a:t>15</a:t>
            </a:fld>
            <a:endParaRPr lang="en-US" dirty="0"/>
          </a:p>
        </p:txBody>
      </p:sp>
    </p:spTree>
    <p:extLst>
      <p:ext uri="{BB962C8B-B14F-4D97-AF65-F5344CB8AC3E}">
        <p14:creationId xmlns:p14="http://schemas.microsoft.com/office/powerpoint/2010/main" val="38333201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sz="1200" dirty="0"/>
              <a:t>Core Administrative Standards</a:t>
            </a:r>
          </a:p>
          <a:p>
            <a:pPr eaLnBrk="1" hangingPunct="1">
              <a:lnSpc>
                <a:spcPct val="80000"/>
              </a:lnSpc>
            </a:pPr>
            <a:endParaRPr lang="en-US" sz="1200" dirty="0"/>
          </a:p>
          <a:p>
            <a:pPr eaLnBrk="1" hangingPunct="1">
              <a:lnSpc>
                <a:spcPct val="80000"/>
              </a:lnSpc>
            </a:pPr>
            <a:r>
              <a:rPr lang="en-US" sz="1200" dirty="0"/>
              <a:t>Accredited by a regional higher education accrediting body</a:t>
            </a:r>
          </a:p>
          <a:p>
            <a:pPr eaLnBrk="1" hangingPunct="1">
              <a:lnSpc>
                <a:spcPct val="80000"/>
              </a:lnSpc>
            </a:pPr>
            <a:r>
              <a:rPr lang="en-US" sz="1200" dirty="0"/>
              <a:t>Internally recognized as part of a degree program or university recognized certificate program</a:t>
            </a:r>
          </a:p>
          <a:p>
            <a:pPr eaLnBrk="1" hangingPunct="1">
              <a:lnSpc>
                <a:spcPct val="80000"/>
              </a:lnSpc>
            </a:pPr>
            <a:r>
              <a:rPr lang="en-US" sz="1200" dirty="0"/>
              <a:t>Encompasses the competencies established for each discipline</a:t>
            </a:r>
          </a:p>
          <a:p>
            <a:pPr eaLnBrk="1" hangingPunct="1">
              <a:lnSpc>
                <a:spcPct val="80000"/>
              </a:lnSpc>
            </a:pPr>
            <a:r>
              <a:rPr lang="en-US" sz="1200" dirty="0"/>
              <a:t>In existence for a year</a:t>
            </a:r>
          </a:p>
          <a:p>
            <a:pPr eaLnBrk="1" hangingPunct="1">
              <a:lnSpc>
                <a:spcPct val="80000"/>
              </a:lnSpc>
            </a:pPr>
            <a:r>
              <a:rPr lang="en-US" sz="1200" dirty="0"/>
              <a:t>Offered at the baccalaureate or higher level.</a:t>
            </a:r>
          </a:p>
          <a:p>
            <a:pPr eaLnBrk="1" hangingPunct="1">
              <a:lnSpc>
                <a:spcPct val="80000"/>
              </a:lnSpc>
            </a:pPr>
            <a:r>
              <a:rPr lang="en-US" sz="1200" dirty="0"/>
              <a:t>University commitment is evident</a:t>
            </a:r>
          </a:p>
          <a:p>
            <a:pPr eaLnBrk="1" hangingPunct="1">
              <a:lnSpc>
                <a:spcPct val="80000"/>
              </a:lnSpc>
            </a:pPr>
            <a:r>
              <a:rPr lang="en-US" sz="1200" dirty="0"/>
              <a:t>ADA compliant</a:t>
            </a:r>
          </a:p>
          <a:p>
            <a:pPr eaLnBrk="1" hangingPunct="1">
              <a:lnSpc>
                <a:spcPct val="80000"/>
              </a:lnSpc>
            </a:pPr>
            <a:r>
              <a:rPr lang="en-US" sz="1200" dirty="0"/>
              <a:t>Maintains services to students with disabilities</a:t>
            </a:r>
          </a:p>
          <a:p>
            <a:pPr eaLnBrk="1" hangingPunct="1">
              <a:lnSpc>
                <a:spcPct val="80000"/>
              </a:lnSpc>
            </a:pPr>
            <a:r>
              <a:rPr lang="en-US" sz="1200" dirty="0"/>
              <a:t>Non-discrimination doctrine </a:t>
            </a:r>
          </a:p>
          <a:p>
            <a:endParaRPr lang="en-US" dirty="0"/>
          </a:p>
        </p:txBody>
      </p:sp>
      <p:sp>
        <p:nvSpPr>
          <p:cNvPr id="4" name="Slide Number Placeholder 3"/>
          <p:cNvSpPr>
            <a:spLocks noGrp="1"/>
          </p:cNvSpPr>
          <p:nvPr>
            <p:ph type="sldNum" sz="quarter" idx="10"/>
          </p:nvPr>
        </p:nvSpPr>
        <p:spPr/>
        <p:txBody>
          <a:bodyPr/>
          <a:lstStyle/>
          <a:p>
            <a:fld id="{E00AA8F1-840B-4E8A-A35D-8363266AEFE4}" type="slidenum">
              <a:rPr lang="en-US" smtClean="0"/>
              <a:t>16</a:t>
            </a:fld>
            <a:endParaRPr lang="en-US" dirty="0"/>
          </a:p>
        </p:txBody>
      </p:sp>
    </p:spTree>
    <p:extLst>
      <p:ext uri="{BB962C8B-B14F-4D97-AF65-F5344CB8AC3E}">
        <p14:creationId xmlns:p14="http://schemas.microsoft.com/office/powerpoint/2010/main" val="40670175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a:t>Core Administrative Standards</a:t>
            </a:r>
          </a:p>
          <a:p>
            <a:pPr algn="just"/>
            <a:endParaRPr lang="en-US" dirty="0"/>
          </a:p>
          <a:p>
            <a:pPr algn="just"/>
            <a:r>
              <a:rPr lang="en-US" dirty="0"/>
              <a:t>Adequate Physical Facilities</a:t>
            </a:r>
          </a:p>
          <a:p>
            <a:r>
              <a:rPr lang="en-US" dirty="0"/>
              <a:t>Necessary Equipment, Materials, and Assistive Technology</a:t>
            </a:r>
          </a:p>
          <a:p>
            <a:pPr algn="just"/>
            <a:r>
              <a:rPr lang="en-US" dirty="0"/>
              <a:t>Adequate Library Holdings</a:t>
            </a:r>
          </a:p>
          <a:p>
            <a:pPr algn="just"/>
            <a:r>
              <a:rPr lang="en-US" dirty="0"/>
              <a:t>Accessible and Usable Teaching Methods</a:t>
            </a:r>
          </a:p>
          <a:p>
            <a:endParaRPr lang="en-US" dirty="0"/>
          </a:p>
        </p:txBody>
      </p:sp>
      <p:sp>
        <p:nvSpPr>
          <p:cNvPr id="4" name="Slide Number Placeholder 3"/>
          <p:cNvSpPr>
            <a:spLocks noGrp="1"/>
          </p:cNvSpPr>
          <p:nvPr>
            <p:ph type="sldNum" sz="quarter" idx="10"/>
          </p:nvPr>
        </p:nvSpPr>
        <p:spPr/>
        <p:txBody>
          <a:bodyPr/>
          <a:lstStyle/>
          <a:p>
            <a:fld id="{E00AA8F1-840B-4E8A-A35D-8363266AEFE4}" type="slidenum">
              <a:rPr lang="en-US" smtClean="0"/>
              <a:t>17</a:t>
            </a:fld>
            <a:endParaRPr lang="en-US" dirty="0"/>
          </a:p>
        </p:txBody>
      </p:sp>
    </p:spTree>
    <p:extLst>
      <p:ext uri="{BB962C8B-B14F-4D97-AF65-F5344CB8AC3E}">
        <p14:creationId xmlns:p14="http://schemas.microsoft.com/office/powerpoint/2010/main" val="28178019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sz="2000" dirty="0"/>
              <a:t>Academic Faculty Standards </a:t>
            </a:r>
          </a:p>
          <a:p>
            <a:pPr eaLnBrk="1" hangingPunct="1">
              <a:lnSpc>
                <a:spcPct val="80000"/>
              </a:lnSpc>
            </a:pPr>
            <a:endParaRPr lang="en-US" sz="2000" dirty="0"/>
          </a:p>
          <a:p>
            <a:pPr eaLnBrk="1" hangingPunct="1">
              <a:lnSpc>
                <a:spcPct val="80000"/>
              </a:lnSpc>
            </a:pPr>
            <a:r>
              <a:rPr lang="en-US" sz="2000" dirty="0"/>
              <a:t>At least one full time faculty member with the responsibility of administering the program including supervision and/or direct provision of instruction</a:t>
            </a:r>
          </a:p>
          <a:p>
            <a:pPr eaLnBrk="1" hangingPunct="1">
              <a:lnSpc>
                <a:spcPct val="80000"/>
              </a:lnSpc>
            </a:pPr>
            <a:r>
              <a:rPr lang="en-US" sz="2000" dirty="0"/>
              <a:t>A minimum of 1 full time faculty member within the discipline being offered who dedicates at least .75  FTE to preparation of professionals (</a:t>
            </a:r>
            <a:r>
              <a:rPr lang="en-US" sz="2000" b="1" dirty="0"/>
              <a:t>can be same as person above</a:t>
            </a:r>
            <a:r>
              <a:rPr lang="en-US" sz="2000" dirty="0"/>
              <a:t>) (</a:t>
            </a:r>
            <a:r>
              <a:rPr lang="en-US" sz="2000" b="1" dirty="0"/>
              <a:t>doctorate </a:t>
            </a:r>
            <a:r>
              <a:rPr lang="en-US" sz="2000" dirty="0"/>
              <a:t>and 3 years experience)</a:t>
            </a:r>
          </a:p>
          <a:p>
            <a:pPr eaLnBrk="1" hangingPunct="1">
              <a:lnSpc>
                <a:spcPct val="80000"/>
              </a:lnSpc>
            </a:pPr>
            <a:r>
              <a:rPr lang="en-US" sz="2000" dirty="0"/>
              <a:t>A program with more than one vision discipline, must have at least one faculty with at least .50 FTE assignment in the additional vision discipline (O&amp;M, VRT, TVI, LVT, ATIS) who must</a:t>
            </a:r>
          </a:p>
          <a:p>
            <a:pPr lvl="1" eaLnBrk="1" hangingPunct="1">
              <a:lnSpc>
                <a:spcPct val="80000"/>
              </a:lnSpc>
            </a:pPr>
            <a:r>
              <a:rPr lang="en-US" sz="1800" dirty="0"/>
              <a:t>Have completed a university-based degree or certificate program in their specified profession (not necessarily doctorate) AND</a:t>
            </a:r>
          </a:p>
          <a:p>
            <a:pPr lvl="1" eaLnBrk="1" hangingPunct="1">
              <a:lnSpc>
                <a:spcPct val="80000"/>
              </a:lnSpc>
            </a:pPr>
            <a:r>
              <a:rPr lang="en-US" sz="1800" dirty="0"/>
              <a:t>Must be ACVREP certified or in the case of TVI hold state teacher certification</a:t>
            </a:r>
          </a:p>
          <a:p>
            <a:pPr eaLnBrk="1" hangingPunct="1">
              <a:lnSpc>
                <a:spcPct val="80000"/>
              </a:lnSpc>
            </a:pPr>
            <a:r>
              <a:rPr lang="en-US" sz="2000" dirty="0"/>
              <a:t>Any adjunct faculty must have masters level preparation in their professional area, ACVREP or state teacher certification as appropriate, and at least 3 years full time field-based experience</a:t>
            </a:r>
          </a:p>
          <a:p>
            <a:endParaRPr lang="en-US" dirty="0"/>
          </a:p>
        </p:txBody>
      </p:sp>
      <p:sp>
        <p:nvSpPr>
          <p:cNvPr id="4" name="Slide Number Placeholder 3"/>
          <p:cNvSpPr>
            <a:spLocks noGrp="1"/>
          </p:cNvSpPr>
          <p:nvPr>
            <p:ph type="sldNum" sz="quarter" idx="10"/>
          </p:nvPr>
        </p:nvSpPr>
        <p:spPr/>
        <p:txBody>
          <a:bodyPr/>
          <a:lstStyle/>
          <a:p>
            <a:fld id="{E00AA8F1-840B-4E8A-A35D-8363266AEFE4}" type="slidenum">
              <a:rPr lang="en-US" smtClean="0"/>
              <a:t>18</a:t>
            </a:fld>
            <a:endParaRPr lang="en-US" dirty="0"/>
          </a:p>
        </p:txBody>
      </p:sp>
    </p:spTree>
    <p:extLst>
      <p:ext uri="{BB962C8B-B14F-4D97-AF65-F5344CB8AC3E}">
        <p14:creationId xmlns:p14="http://schemas.microsoft.com/office/powerpoint/2010/main" val="32430409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sz="2000" dirty="0"/>
              <a:t>Core Simulation Course Standards</a:t>
            </a:r>
          </a:p>
          <a:p>
            <a:pPr eaLnBrk="1" hangingPunct="1">
              <a:lnSpc>
                <a:spcPct val="80000"/>
              </a:lnSpc>
            </a:pPr>
            <a:endParaRPr lang="en-US" sz="2000" dirty="0"/>
          </a:p>
          <a:p>
            <a:pPr eaLnBrk="1" hangingPunct="1">
              <a:lnSpc>
                <a:spcPct val="80000"/>
              </a:lnSpc>
            </a:pPr>
            <a:r>
              <a:rPr lang="en-US" sz="2000" dirty="0"/>
              <a:t>Simulation courses (i.e., courses that include occlusion or low vision simulators as a major component of the course)</a:t>
            </a:r>
          </a:p>
          <a:p>
            <a:pPr lvl="1" eaLnBrk="1" hangingPunct="1">
              <a:lnSpc>
                <a:spcPct val="80000"/>
              </a:lnSpc>
            </a:pPr>
            <a:r>
              <a:rPr lang="en-US" sz="1800" dirty="0"/>
              <a:t>For O&amp;M: 1 faculty to no greater than 6 students per course section</a:t>
            </a:r>
          </a:p>
          <a:p>
            <a:pPr lvl="2" eaLnBrk="1" hangingPunct="1">
              <a:lnSpc>
                <a:spcPct val="80000"/>
              </a:lnSpc>
            </a:pPr>
            <a:r>
              <a:rPr lang="en-US" sz="1400" dirty="0"/>
              <a:t>Includes all active travel experiences</a:t>
            </a:r>
          </a:p>
          <a:p>
            <a:pPr lvl="1" eaLnBrk="1" hangingPunct="1">
              <a:lnSpc>
                <a:spcPct val="80000"/>
              </a:lnSpc>
            </a:pPr>
            <a:r>
              <a:rPr lang="en-US" sz="1800" dirty="0"/>
              <a:t>For Remaining Disciplines: 1 faculty to no greater than 15 students per course</a:t>
            </a:r>
          </a:p>
          <a:p>
            <a:pPr lvl="2" eaLnBrk="1" hangingPunct="1">
              <a:lnSpc>
                <a:spcPct val="80000"/>
              </a:lnSpc>
            </a:pPr>
            <a:r>
              <a:rPr lang="en-US" sz="1400" dirty="0"/>
              <a:t>Includes class activities that require use of simulators during instruction</a:t>
            </a:r>
          </a:p>
          <a:p>
            <a:endParaRPr lang="en-US" dirty="0"/>
          </a:p>
        </p:txBody>
      </p:sp>
      <p:sp>
        <p:nvSpPr>
          <p:cNvPr id="4" name="Slide Number Placeholder 3"/>
          <p:cNvSpPr>
            <a:spLocks noGrp="1"/>
          </p:cNvSpPr>
          <p:nvPr>
            <p:ph type="sldNum" sz="quarter" idx="10"/>
          </p:nvPr>
        </p:nvSpPr>
        <p:spPr/>
        <p:txBody>
          <a:bodyPr/>
          <a:lstStyle/>
          <a:p>
            <a:fld id="{E00AA8F1-840B-4E8A-A35D-8363266AEFE4}" type="slidenum">
              <a:rPr lang="en-US" smtClean="0"/>
              <a:t>19</a:t>
            </a:fld>
            <a:endParaRPr lang="en-US" dirty="0"/>
          </a:p>
        </p:txBody>
      </p:sp>
    </p:spTree>
    <p:extLst>
      <p:ext uri="{BB962C8B-B14F-4D97-AF65-F5344CB8AC3E}">
        <p14:creationId xmlns:p14="http://schemas.microsoft.com/office/powerpoint/2010/main" val="35706651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sz="2000" dirty="0"/>
              <a:t>Core Field Based Faculty Standards</a:t>
            </a:r>
          </a:p>
          <a:p>
            <a:pPr eaLnBrk="1" hangingPunct="1">
              <a:lnSpc>
                <a:spcPct val="80000"/>
              </a:lnSpc>
            </a:pPr>
            <a:endParaRPr lang="en-US" sz="2000" dirty="0"/>
          </a:p>
          <a:p>
            <a:pPr eaLnBrk="1" hangingPunct="1">
              <a:lnSpc>
                <a:spcPct val="80000"/>
              </a:lnSpc>
            </a:pPr>
            <a:r>
              <a:rPr lang="en-US" sz="2000" dirty="0"/>
              <a:t>Clinical supervisors (at university) must have at least 2 years direct service experience in specialization, a masters degree in any related area, and must hold ACVREP certification or for TVI personnel must have proper state teacher certification</a:t>
            </a:r>
          </a:p>
          <a:p>
            <a:pPr eaLnBrk="1" hangingPunct="1">
              <a:lnSpc>
                <a:spcPct val="80000"/>
              </a:lnSpc>
            </a:pPr>
            <a:r>
              <a:rPr lang="en-US" sz="2000" dirty="0"/>
              <a:t>Cooperating teacher/onsite supervisor (at school or agency) must have at least 2 years of direct service experience in the specialization, have completed a university-based program in the area they are supervising, and must hold ACVREP certification or for TVI personnel must have proper state teacher certification</a:t>
            </a:r>
          </a:p>
          <a:p>
            <a:pPr eaLnBrk="1" hangingPunct="1">
              <a:lnSpc>
                <a:spcPct val="80000"/>
              </a:lnSpc>
            </a:pPr>
            <a:r>
              <a:rPr lang="en-US" sz="2000" dirty="0"/>
              <a:t>Ratio in Clinical courses (i.e., courses such as practicum, fieldwork, and internship in which the candidate is providing observation, instruction and/or assessment to consumers through a placement at a school, agency, or clinic under the supervision of a faculty or adjunct faculty member): </a:t>
            </a:r>
          </a:p>
          <a:p>
            <a:pPr lvl="1" eaLnBrk="1" hangingPunct="1">
              <a:lnSpc>
                <a:spcPct val="80000"/>
              </a:lnSpc>
            </a:pPr>
            <a:r>
              <a:rPr lang="en-US" sz="1800" dirty="0"/>
              <a:t>1 supervisor providing supervision to no greater than 8 students per class section</a:t>
            </a:r>
          </a:p>
          <a:p>
            <a:pPr eaLnBrk="1" hangingPunct="1">
              <a:lnSpc>
                <a:spcPct val="80000"/>
              </a:lnSpc>
            </a:pPr>
            <a:endParaRPr lang="en-US" sz="2000" dirty="0"/>
          </a:p>
          <a:p>
            <a:endParaRPr lang="en-US" dirty="0"/>
          </a:p>
        </p:txBody>
      </p:sp>
      <p:sp>
        <p:nvSpPr>
          <p:cNvPr id="4" name="Slide Number Placeholder 3"/>
          <p:cNvSpPr>
            <a:spLocks noGrp="1"/>
          </p:cNvSpPr>
          <p:nvPr>
            <p:ph type="sldNum" sz="quarter" idx="10"/>
          </p:nvPr>
        </p:nvSpPr>
        <p:spPr/>
        <p:txBody>
          <a:bodyPr/>
          <a:lstStyle/>
          <a:p>
            <a:fld id="{E00AA8F1-840B-4E8A-A35D-8363266AEFE4}" type="slidenum">
              <a:rPr lang="en-US" smtClean="0"/>
              <a:t>20</a:t>
            </a:fld>
            <a:endParaRPr lang="en-US" dirty="0"/>
          </a:p>
        </p:txBody>
      </p:sp>
    </p:spTree>
    <p:extLst>
      <p:ext uri="{BB962C8B-B14F-4D97-AF65-F5344CB8AC3E}">
        <p14:creationId xmlns:p14="http://schemas.microsoft.com/office/powerpoint/2010/main" val="14644017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sz="1800" dirty="0"/>
              <a:t>Core Clinical Field Standards</a:t>
            </a:r>
          </a:p>
          <a:p>
            <a:pPr eaLnBrk="1" hangingPunct="1">
              <a:lnSpc>
                <a:spcPct val="80000"/>
              </a:lnSpc>
            </a:pPr>
            <a:endParaRPr lang="en-US" sz="1800" dirty="0"/>
          </a:p>
          <a:p>
            <a:pPr eaLnBrk="1" hangingPunct="1">
              <a:lnSpc>
                <a:spcPct val="80000"/>
              </a:lnSpc>
            </a:pPr>
            <a:r>
              <a:rPr lang="en-US" sz="1800" dirty="0"/>
              <a:t>A minimum of 350 hours of clinical experience</a:t>
            </a:r>
          </a:p>
          <a:p>
            <a:pPr eaLnBrk="1" hangingPunct="1">
              <a:lnSpc>
                <a:spcPct val="80000"/>
              </a:lnSpc>
            </a:pPr>
            <a:r>
              <a:rPr lang="en-US" sz="1800" dirty="0"/>
              <a:t>A minimum </a:t>
            </a:r>
            <a:r>
              <a:rPr lang="en-US" sz="1800"/>
              <a:t>of 250 </a:t>
            </a:r>
            <a:r>
              <a:rPr lang="en-US" sz="1800" dirty="0"/>
              <a:t>direct instructional hours</a:t>
            </a:r>
          </a:p>
          <a:p>
            <a:pPr eaLnBrk="1" hangingPunct="1">
              <a:lnSpc>
                <a:spcPct val="80000"/>
              </a:lnSpc>
            </a:pPr>
            <a:r>
              <a:rPr lang="en-US" sz="1800" dirty="0"/>
              <a:t>Breakdown of the 350 is in accordance with certification guidelines for each discipline </a:t>
            </a:r>
          </a:p>
          <a:p>
            <a:pPr eaLnBrk="1" hangingPunct="1">
              <a:lnSpc>
                <a:spcPct val="80000"/>
              </a:lnSpc>
            </a:pPr>
            <a:r>
              <a:rPr lang="en-US" sz="1800" dirty="0"/>
              <a:t>University must observe the candidate on site or through video and audio recordings and provide written feedback for at least four lessons</a:t>
            </a:r>
          </a:p>
          <a:p>
            <a:pPr eaLnBrk="1" hangingPunct="1">
              <a:lnSpc>
                <a:spcPct val="80000"/>
              </a:lnSpc>
            </a:pPr>
            <a:r>
              <a:rPr lang="en-US" sz="1800" dirty="0"/>
              <a:t>University must have weekly contact with each candidate (student) to address any problems and discuss successes:</a:t>
            </a:r>
          </a:p>
          <a:p>
            <a:pPr lvl="1" eaLnBrk="1" hangingPunct="1">
              <a:lnSpc>
                <a:spcPct val="80000"/>
              </a:lnSpc>
            </a:pPr>
            <a:r>
              <a:rPr lang="en-US" sz="1600" dirty="0"/>
              <a:t>face-to-face meetings/classes, individual phone calls, teleconferences, accessible/usable chat rooms, or email</a:t>
            </a:r>
          </a:p>
          <a:p>
            <a:pPr eaLnBrk="1" hangingPunct="1">
              <a:lnSpc>
                <a:spcPct val="80000"/>
              </a:lnSpc>
            </a:pPr>
            <a:r>
              <a:rPr lang="en-US" sz="1800" dirty="0"/>
              <a:t>If candidates are not in a full-time clinical placement, university contact must occur for every 20 hours of clinical experience rather than weekly</a:t>
            </a:r>
          </a:p>
          <a:p>
            <a:pPr eaLnBrk="1" hangingPunct="1">
              <a:lnSpc>
                <a:spcPct val="80000"/>
              </a:lnSpc>
            </a:pPr>
            <a:r>
              <a:rPr lang="en-US" sz="1800" dirty="0"/>
              <a:t>Have weekly contact with each cooperating teacher/onsite supervisor to discuss each candidate</a:t>
            </a:r>
          </a:p>
          <a:p>
            <a:pPr eaLnBrk="1" hangingPunct="1">
              <a:lnSpc>
                <a:spcPct val="80000"/>
              </a:lnSpc>
            </a:pPr>
            <a:r>
              <a:rPr lang="en-US" sz="1800" dirty="0"/>
              <a:t>To provide adequate field supervision, the cooperating teacher/onsite supervisor must observe and provide feedback for at least 1 out of every 5 hours of consumer contact at the beginning of the placement, decreasing as candidate skills and judgment improve</a:t>
            </a:r>
          </a:p>
          <a:p>
            <a:endParaRPr lang="en-US" dirty="0"/>
          </a:p>
        </p:txBody>
      </p:sp>
      <p:sp>
        <p:nvSpPr>
          <p:cNvPr id="4" name="Slide Number Placeholder 3"/>
          <p:cNvSpPr>
            <a:spLocks noGrp="1"/>
          </p:cNvSpPr>
          <p:nvPr>
            <p:ph type="sldNum" sz="quarter" idx="10"/>
          </p:nvPr>
        </p:nvSpPr>
        <p:spPr/>
        <p:txBody>
          <a:bodyPr/>
          <a:lstStyle/>
          <a:p>
            <a:fld id="{E00AA8F1-840B-4E8A-A35D-8363266AEFE4}" type="slidenum">
              <a:rPr lang="en-US" smtClean="0"/>
              <a:t>21</a:t>
            </a:fld>
            <a:endParaRPr lang="en-US" dirty="0"/>
          </a:p>
        </p:txBody>
      </p:sp>
    </p:spTree>
    <p:extLst>
      <p:ext uri="{BB962C8B-B14F-4D97-AF65-F5344CB8AC3E}">
        <p14:creationId xmlns:p14="http://schemas.microsoft.com/office/powerpoint/2010/main" val="2178109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sz="1200" dirty="0"/>
              <a:t>Course syllabi must list major student learning outcomes for courses</a:t>
            </a:r>
          </a:p>
          <a:p>
            <a:pPr eaLnBrk="1" hangingPunct="1">
              <a:lnSpc>
                <a:spcPct val="80000"/>
              </a:lnSpc>
            </a:pPr>
            <a:r>
              <a:rPr lang="en-US" sz="1200" dirty="0"/>
              <a:t>Courses must indicate specific measures to determine outcomes</a:t>
            </a:r>
          </a:p>
          <a:p>
            <a:pPr eaLnBrk="1" hangingPunct="1">
              <a:lnSpc>
                <a:spcPct val="80000"/>
              </a:lnSpc>
            </a:pPr>
            <a:r>
              <a:rPr lang="en-US" sz="1200" dirty="0"/>
              <a:t>Must be a specific assessment plan in place</a:t>
            </a:r>
          </a:p>
          <a:p>
            <a:pPr eaLnBrk="1" hangingPunct="1">
              <a:lnSpc>
                <a:spcPct val="80000"/>
              </a:lnSpc>
            </a:pPr>
            <a:r>
              <a:rPr lang="en-US" sz="1200" dirty="0"/>
              <a:t>Must be evidence that outcomes have been determined and discussed</a:t>
            </a:r>
          </a:p>
          <a:p>
            <a:pPr eaLnBrk="1" hangingPunct="1">
              <a:lnSpc>
                <a:spcPct val="80000"/>
              </a:lnSpc>
            </a:pPr>
            <a:r>
              <a:rPr lang="en-US" sz="1200" dirty="0"/>
              <a:t>Must be evidence that assessment results were used to make changes</a:t>
            </a:r>
          </a:p>
          <a:p>
            <a:pPr eaLnBrk="1" hangingPunct="1">
              <a:lnSpc>
                <a:spcPct val="80000"/>
              </a:lnSpc>
            </a:pPr>
            <a:r>
              <a:rPr lang="en-US" sz="1200" dirty="0"/>
              <a:t>Must Be annual reporting to AERAC any changes to program including statistics on completion, graduation, and data on effectiveness</a:t>
            </a:r>
          </a:p>
          <a:p>
            <a:pPr eaLnBrk="1" hangingPunct="1">
              <a:lnSpc>
                <a:spcPct val="80000"/>
              </a:lnSpc>
            </a:pPr>
            <a:r>
              <a:rPr lang="en-US" sz="1200" dirty="0"/>
              <a:t>Must provide copies of clinical placement assessments</a:t>
            </a:r>
          </a:p>
          <a:p>
            <a:pPr eaLnBrk="1" hangingPunct="1">
              <a:lnSpc>
                <a:spcPct val="80000"/>
              </a:lnSpc>
            </a:pPr>
            <a:r>
              <a:rPr lang="en-US" sz="1200" dirty="0"/>
              <a:t>Programs must make statistics about the program available to the public</a:t>
            </a:r>
          </a:p>
          <a:p>
            <a:pPr eaLnBrk="1" hangingPunct="1">
              <a:lnSpc>
                <a:spcPct val="80000"/>
              </a:lnSpc>
            </a:pPr>
            <a:r>
              <a:rPr lang="en-US" sz="1200" dirty="0"/>
              <a:t>Programs must provide public information about effectiveness</a:t>
            </a:r>
          </a:p>
          <a:p>
            <a:endParaRPr lang="en-US" dirty="0"/>
          </a:p>
        </p:txBody>
      </p:sp>
      <p:sp>
        <p:nvSpPr>
          <p:cNvPr id="4" name="Slide Number Placeholder 3"/>
          <p:cNvSpPr>
            <a:spLocks noGrp="1"/>
          </p:cNvSpPr>
          <p:nvPr>
            <p:ph type="sldNum" sz="quarter" idx="10"/>
          </p:nvPr>
        </p:nvSpPr>
        <p:spPr/>
        <p:txBody>
          <a:bodyPr/>
          <a:lstStyle/>
          <a:p>
            <a:fld id="{E00AA8F1-840B-4E8A-A35D-8363266AEFE4}" type="slidenum">
              <a:rPr lang="en-US" smtClean="0"/>
              <a:t>22</a:t>
            </a:fld>
            <a:endParaRPr lang="en-US" dirty="0"/>
          </a:p>
        </p:txBody>
      </p:sp>
    </p:spTree>
    <p:extLst>
      <p:ext uri="{BB962C8B-B14F-4D97-AF65-F5344CB8AC3E}">
        <p14:creationId xmlns:p14="http://schemas.microsoft.com/office/powerpoint/2010/main" val="29244959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Curricular Standards</a:t>
            </a:r>
          </a:p>
          <a:p>
            <a:pPr eaLnBrk="1" hangingPunct="1"/>
            <a:endParaRPr lang="en-US" dirty="0"/>
          </a:p>
          <a:p>
            <a:pPr eaLnBrk="1" hangingPunct="1"/>
            <a:r>
              <a:rPr lang="en-US" dirty="0"/>
              <a:t>Divided into O&amp;M, TVI, and VRT, LVT, AT standards.</a:t>
            </a:r>
          </a:p>
          <a:p>
            <a:pPr eaLnBrk="1" hangingPunct="1"/>
            <a:r>
              <a:rPr lang="en-US" dirty="0"/>
              <a:t>All considered critical </a:t>
            </a:r>
          </a:p>
          <a:p>
            <a:pPr eaLnBrk="1" hangingPunct="1"/>
            <a:r>
              <a:rPr lang="en-US" dirty="0"/>
              <a:t>At least 95% of the applicable curricular standards must be fully met with the remaining standards partially met to receive full accreditation. </a:t>
            </a:r>
          </a:p>
          <a:p>
            <a:endParaRPr lang="en-US" dirty="0"/>
          </a:p>
        </p:txBody>
      </p:sp>
      <p:sp>
        <p:nvSpPr>
          <p:cNvPr id="4" name="Slide Number Placeholder 3"/>
          <p:cNvSpPr>
            <a:spLocks noGrp="1"/>
          </p:cNvSpPr>
          <p:nvPr>
            <p:ph type="sldNum" sz="quarter" idx="10"/>
          </p:nvPr>
        </p:nvSpPr>
        <p:spPr/>
        <p:txBody>
          <a:bodyPr/>
          <a:lstStyle/>
          <a:p>
            <a:fld id="{E00AA8F1-840B-4E8A-A35D-8363266AEFE4}" type="slidenum">
              <a:rPr lang="en-US" smtClean="0"/>
              <a:t>23</a:t>
            </a:fld>
            <a:endParaRPr lang="en-US" dirty="0"/>
          </a:p>
        </p:txBody>
      </p:sp>
    </p:spTree>
    <p:extLst>
      <p:ext uri="{BB962C8B-B14F-4D97-AF65-F5344CB8AC3E}">
        <p14:creationId xmlns:p14="http://schemas.microsoft.com/office/powerpoint/2010/main" val="607141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Use of Rubrics</a:t>
            </a:r>
          </a:p>
          <a:p>
            <a:pPr eaLnBrk="1" hangingPunct="1"/>
            <a:endParaRPr lang="en-US" dirty="0"/>
          </a:p>
          <a:p>
            <a:pPr eaLnBrk="1" hangingPunct="1"/>
            <a:r>
              <a:rPr lang="en-US" dirty="0"/>
              <a:t>A rubric is a guide to scoring that provides a description, the evaluation criteria to be used, levels of the task required for success, and a scale for evaluation.</a:t>
            </a:r>
          </a:p>
          <a:p>
            <a:pPr eaLnBrk="1" hangingPunct="1"/>
            <a:r>
              <a:rPr lang="en-US" dirty="0"/>
              <a:t>Rubrics make scoring more consistent and allow comparisons between evaluators and across different universities.</a:t>
            </a:r>
          </a:p>
          <a:p>
            <a:pPr eaLnBrk="1" hangingPunct="1"/>
            <a:r>
              <a:rPr lang="en-US" dirty="0"/>
              <a:t>We use rubrics to score compliance  </a:t>
            </a:r>
          </a:p>
          <a:p>
            <a:endParaRPr lang="en-US" dirty="0"/>
          </a:p>
        </p:txBody>
      </p:sp>
      <p:sp>
        <p:nvSpPr>
          <p:cNvPr id="4" name="Slide Number Placeholder 3"/>
          <p:cNvSpPr>
            <a:spLocks noGrp="1"/>
          </p:cNvSpPr>
          <p:nvPr>
            <p:ph type="sldNum" sz="quarter" idx="10"/>
          </p:nvPr>
        </p:nvSpPr>
        <p:spPr/>
        <p:txBody>
          <a:bodyPr/>
          <a:lstStyle/>
          <a:p>
            <a:fld id="{E00AA8F1-840B-4E8A-A35D-8363266AEFE4}" type="slidenum">
              <a:rPr lang="en-US" smtClean="0"/>
              <a:t>24</a:t>
            </a:fld>
            <a:endParaRPr lang="en-US" dirty="0"/>
          </a:p>
        </p:txBody>
      </p:sp>
    </p:spTree>
    <p:extLst>
      <p:ext uri="{BB962C8B-B14F-4D97-AF65-F5344CB8AC3E}">
        <p14:creationId xmlns:p14="http://schemas.microsoft.com/office/powerpoint/2010/main" val="31680979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Core Rubric</a:t>
            </a:r>
          </a:p>
        </p:txBody>
      </p:sp>
      <p:sp>
        <p:nvSpPr>
          <p:cNvPr id="4" name="Slide Number Placeholder 3"/>
          <p:cNvSpPr>
            <a:spLocks noGrp="1"/>
          </p:cNvSpPr>
          <p:nvPr>
            <p:ph type="sldNum" sz="quarter" idx="10"/>
          </p:nvPr>
        </p:nvSpPr>
        <p:spPr/>
        <p:txBody>
          <a:bodyPr/>
          <a:lstStyle/>
          <a:p>
            <a:fld id="{E00AA8F1-840B-4E8A-A35D-8363266AEFE4}" type="slidenum">
              <a:rPr lang="en-US" smtClean="0"/>
              <a:t>25</a:t>
            </a:fld>
            <a:endParaRPr lang="en-US" dirty="0"/>
          </a:p>
        </p:txBody>
      </p:sp>
    </p:spTree>
    <p:extLst>
      <p:ext uri="{BB962C8B-B14F-4D97-AF65-F5344CB8AC3E}">
        <p14:creationId xmlns:p14="http://schemas.microsoft.com/office/powerpoint/2010/main" val="16162810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Curricular Rubric Metrics</a:t>
            </a:r>
          </a:p>
        </p:txBody>
      </p:sp>
      <p:sp>
        <p:nvSpPr>
          <p:cNvPr id="4" name="Slide Number Placeholder 3"/>
          <p:cNvSpPr>
            <a:spLocks noGrp="1"/>
          </p:cNvSpPr>
          <p:nvPr>
            <p:ph type="sldNum" sz="quarter" idx="10"/>
          </p:nvPr>
        </p:nvSpPr>
        <p:spPr/>
        <p:txBody>
          <a:bodyPr/>
          <a:lstStyle/>
          <a:p>
            <a:fld id="{E00AA8F1-840B-4E8A-A35D-8363266AEFE4}" type="slidenum">
              <a:rPr lang="en-US" smtClean="0"/>
              <a:t>26</a:t>
            </a:fld>
            <a:endParaRPr lang="en-US" dirty="0"/>
          </a:p>
        </p:txBody>
      </p:sp>
    </p:spTree>
    <p:extLst>
      <p:ext uri="{BB962C8B-B14F-4D97-AF65-F5344CB8AC3E}">
        <p14:creationId xmlns:p14="http://schemas.microsoft.com/office/powerpoint/2010/main" val="3113774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of Form for </a:t>
            </a:r>
            <a:r>
              <a:rPr lang="en-US" dirty="0" err="1"/>
              <a:t>Curriclular</a:t>
            </a:r>
            <a:r>
              <a:rPr lang="en-US" dirty="0"/>
              <a:t> Standards</a:t>
            </a:r>
          </a:p>
        </p:txBody>
      </p:sp>
      <p:sp>
        <p:nvSpPr>
          <p:cNvPr id="4" name="Slide Number Placeholder 3"/>
          <p:cNvSpPr>
            <a:spLocks noGrp="1"/>
          </p:cNvSpPr>
          <p:nvPr>
            <p:ph type="sldNum" sz="quarter" idx="10"/>
          </p:nvPr>
        </p:nvSpPr>
        <p:spPr/>
        <p:txBody>
          <a:bodyPr/>
          <a:lstStyle/>
          <a:p>
            <a:fld id="{E00AA8F1-840B-4E8A-A35D-8363266AEFE4}" type="slidenum">
              <a:rPr lang="en-US" smtClean="0"/>
              <a:t>27</a:t>
            </a:fld>
            <a:endParaRPr lang="en-US" dirty="0"/>
          </a:p>
        </p:txBody>
      </p:sp>
    </p:spTree>
    <p:extLst>
      <p:ext uri="{BB962C8B-B14F-4D97-AF65-F5344CB8AC3E}">
        <p14:creationId xmlns:p14="http://schemas.microsoft.com/office/powerpoint/2010/main" val="30748124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Accreditation Status</a:t>
            </a:r>
          </a:p>
          <a:p>
            <a:endParaRPr lang="en-US" sz="1200" b="1" dirty="0"/>
          </a:p>
          <a:p>
            <a:r>
              <a:rPr lang="en-US" sz="1200" b="1" dirty="0"/>
              <a:t>Full Accreditation: </a:t>
            </a:r>
            <a:r>
              <a:rPr lang="en-US" sz="1200" dirty="0"/>
              <a:t>the university program has met the minimum standards in all of the criterion areas designated as absolute, and has met at least </a:t>
            </a:r>
            <a:r>
              <a:rPr lang="en-US" sz="1200" b="1" dirty="0">
                <a:solidFill>
                  <a:srgbClr val="FF0000"/>
                </a:solidFill>
              </a:rPr>
              <a:t>95%</a:t>
            </a:r>
            <a:r>
              <a:rPr lang="en-US" sz="1200" dirty="0"/>
              <a:t> of the criterion areas designated as critical. </a:t>
            </a:r>
          </a:p>
          <a:p>
            <a:r>
              <a:rPr lang="en-US" sz="1200" b="1" dirty="0"/>
              <a:t>Conditional Accreditation:  </a:t>
            </a:r>
            <a:r>
              <a:rPr lang="en-US" sz="1200" dirty="0"/>
              <a:t>the university program did not meet minimum standards in one of the absolute criterion areas and/or met between </a:t>
            </a:r>
            <a:r>
              <a:rPr lang="en-US" sz="1200" b="1" dirty="0">
                <a:solidFill>
                  <a:srgbClr val="FF0000"/>
                </a:solidFill>
              </a:rPr>
              <a:t>85% and 94% </a:t>
            </a:r>
            <a:r>
              <a:rPr lang="en-US" sz="1200" dirty="0"/>
              <a:t>of the criterion areas designated as critical, and the program </a:t>
            </a:r>
            <a:r>
              <a:rPr lang="en-US" sz="1200" dirty="0">
                <a:solidFill>
                  <a:srgbClr val="FF0000"/>
                </a:solidFill>
              </a:rPr>
              <a:t>agrees to rectify this shortcoming(s) </a:t>
            </a:r>
            <a:r>
              <a:rPr lang="en-US" sz="1200" dirty="0"/>
              <a:t>within the short term. Conditionally approved programs that have demonstrated that they meet the conditions stipulated by AER within one year from the date of review will be granted full accreditation status.   Students who enter an AER program with a status of conditional accreditation, and who successfully complete the degree, are considered to have completed an AER approved program. </a:t>
            </a:r>
          </a:p>
          <a:p>
            <a:r>
              <a:rPr lang="en-US" sz="1200" b="1" dirty="0"/>
              <a:t>Not Accredited:  </a:t>
            </a:r>
            <a:r>
              <a:rPr lang="en-US" sz="1200" dirty="0"/>
              <a:t>the university program did not meet minimum standards in a large number of criterion areas and this situation cannot be remedied in the short term. </a:t>
            </a:r>
          </a:p>
          <a:p>
            <a:endParaRPr lang="en-US" dirty="0"/>
          </a:p>
        </p:txBody>
      </p:sp>
      <p:sp>
        <p:nvSpPr>
          <p:cNvPr id="4" name="Slide Number Placeholder 3"/>
          <p:cNvSpPr>
            <a:spLocks noGrp="1"/>
          </p:cNvSpPr>
          <p:nvPr>
            <p:ph type="sldNum" sz="quarter" idx="10"/>
          </p:nvPr>
        </p:nvSpPr>
        <p:spPr/>
        <p:txBody>
          <a:bodyPr/>
          <a:lstStyle/>
          <a:p>
            <a:fld id="{E00AA8F1-840B-4E8A-A35D-8363266AEFE4}" type="slidenum">
              <a:rPr lang="en-US" smtClean="0"/>
              <a:t>28</a:t>
            </a:fld>
            <a:endParaRPr lang="en-US" dirty="0"/>
          </a:p>
        </p:txBody>
      </p:sp>
    </p:spTree>
    <p:extLst>
      <p:ext uri="{BB962C8B-B14F-4D97-AF65-F5344CB8AC3E}">
        <p14:creationId xmlns:p14="http://schemas.microsoft.com/office/powerpoint/2010/main" val="11858552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pPr>
            <a:r>
              <a:rPr lang="en-US" dirty="0"/>
              <a:t>Appeals</a:t>
            </a:r>
          </a:p>
          <a:p>
            <a:pPr eaLnBrk="1" hangingPunct="1">
              <a:lnSpc>
                <a:spcPct val="90000"/>
              </a:lnSpc>
            </a:pPr>
            <a:endParaRPr lang="en-US" dirty="0"/>
          </a:p>
          <a:p>
            <a:pPr eaLnBrk="1" hangingPunct="1">
              <a:lnSpc>
                <a:spcPct val="90000"/>
              </a:lnSpc>
            </a:pPr>
            <a:r>
              <a:rPr lang="en-US" dirty="0"/>
              <a:t>In situations where the university disputes the decision of the AER Accreditation Council, an appeal can be filed with the AERAC through Central Office.  </a:t>
            </a:r>
          </a:p>
          <a:p>
            <a:pPr eaLnBrk="1" hangingPunct="1">
              <a:lnSpc>
                <a:spcPct val="90000"/>
              </a:lnSpc>
            </a:pPr>
            <a:r>
              <a:rPr lang="en-US" dirty="0"/>
              <a:t>The AERAC will hear the case and then make a final determination by appointing an independent committee to review all materials.  </a:t>
            </a:r>
          </a:p>
          <a:p>
            <a:pPr marL="0" indent="0" eaLnBrk="1" hangingPunct="1">
              <a:lnSpc>
                <a:spcPct val="90000"/>
              </a:lnSpc>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Programs may appeal the decision to deny program accreditation. All appeals must be addressed to the AERAC and sent to the AER Central office by certified mail within 30 days of notification of the board’s decision. </a:t>
            </a:r>
          </a:p>
          <a:p>
            <a:endParaRPr lang="en-US" dirty="0"/>
          </a:p>
        </p:txBody>
      </p:sp>
      <p:sp>
        <p:nvSpPr>
          <p:cNvPr id="4" name="Slide Number Placeholder 3"/>
          <p:cNvSpPr>
            <a:spLocks noGrp="1"/>
          </p:cNvSpPr>
          <p:nvPr>
            <p:ph type="sldNum" sz="quarter" idx="10"/>
          </p:nvPr>
        </p:nvSpPr>
        <p:spPr/>
        <p:txBody>
          <a:bodyPr/>
          <a:lstStyle/>
          <a:p>
            <a:fld id="{E00AA8F1-840B-4E8A-A35D-8363266AEFE4}" type="slidenum">
              <a:rPr lang="en-US" smtClean="0"/>
              <a:t>29</a:t>
            </a:fld>
            <a:endParaRPr lang="en-US" dirty="0"/>
          </a:p>
        </p:txBody>
      </p:sp>
    </p:spTree>
    <p:extLst>
      <p:ext uri="{BB962C8B-B14F-4D97-AF65-F5344CB8AC3E}">
        <p14:creationId xmlns:p14="http://schemas.microsoft.com/office/powerpoint/2010/main" val="36842068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pPr>
            <a:r>
              <a:rPr lang="en-US" sz="1200" dirty="0"/>
              <a:t>Annual Follow-up</a:t>
            </a:r>
          </a:p>
          <a:p>
            <a:pPr eaLnBrk="1" hangingPunct="1">
              <a:lnSpc>
                <a:spcPct val="90000"/>
              </a:lnSpc>
            </a:pPr>
            <a:endParaRPr lang="en-US" sz="1200" dirty="0"/>
          </a:p>
          <a:p>
            <a:pPr eaLnBrk="1" hangingPunct="1">
              <a:lnSpc>
                <a:spcPct val="90000"/>
              </a:lnSpc>
            </a:pPr>
            <a:r>
              <a:rPr lang="en-US" sz="1200" dirty="0"/>
              <a:t>Accredited programs must annually complete and submit the University Preparation </a:t>
            </a:r>
            <a:r>
              <a:rPr lang="en-US" sz="1200" dirty="0">
                <a:solidFill>
                  <a:srgbClr val="FF0000"/>
                </a:solidFill>
              </a:rPr>
              <a:t>Program Update</a:t>
            </a:r>
            <a:r>
              <a:rPr lang="en-US" sz="1200" dirty="0"/>
              <a:t>, a short yearly checklist.  </a:t>
            </a:r>
          </a:p>
          <a:p>
            <a:pPr eaLnBrk="1" hangingPunct="1">
              <a:lnSpc>
                <a:spcPct val="90000"/>
              </a:lnSpc>
            </a:pPr>
            <a:r>
              <a:rPr lang="en-US" sz="1200" dirty="0"/>
              <a:t>Programs that are fully approved will maintain their accreditation status for five years assuming no major changes in the program are noted in annual follow-ups.</a:t>
            </a:r>
          </a:p>
          <a:p>
            <a:pPr eaLnBrk="1" hangingPunct="1">
              <a:lnSpc>
                <a:spcPct val="90000"/>
              </a:lnSpc>
            </a:pPr>
            <a:r>
              <a:rPr lang="en-US" sz="1200" dirty="0"/>
              <a:t>If violations of standards are found, the program has 60 days to rectify identified violations and file a revised report. Failure to do so may result in withdrawal of program accreditation.</a:t>
            </a:r>
          </a:p>
          <a:p>
            <a:pPr eaLnBrk="1" hangingPunct="1">
              <a:lnSpc>
                <a:spcPct val="90000"/>
              </a:lnSpc>
            </a:pPr>
            <a:r>
              <a:rPr lang="en-US" sz="1200" dirty="0"/>
              <a:t>Conditional status lasts only one year.</a:t>
            </a:r>
          </a:p>
          <a:p>
            <a:pPr eaLnBrk="1" hangingPunct="1">
              <a:lnSpc>
                <a:spcPct val="90000"/>
              </a:lnSpc>
            </a:pPr>
            <a:r>
              <a:rPr lang="en-US" sz="1200" dirty="0"/>
              <a:t>If a program ceases to exist for more than 12 months, the program must submit for review</a:t>
            </a:r>
          </a:p>
          <a:p>
            <a:endParaRPr lang="en-US" dirty="0"/>
          </a:p>
        </p:txBody>
      </p:sp>
      <p:sp>
        <p:nvSpPr>
          <p:cNvPr id="4" name="Slide Number Placeholder 3"/>
          <p:cNvSpPr>
            <a:spLocks noGrp="1"/>
          </p:cNvSpPr>
          <p:nvPr>
            <p:ph type="sldNum" sz="quarter" idx="10"/>
          </p:nvPr>
        </p:nvSpPr>
        <p:spPr/>
        <p:txBody>
          <a:bodyPr/>
          <a:lstStyle/>
          <a:p>
            <a:fld id="{E00AA8F1-840B-4E8A-A35D-8363266AEFE4}" type="slidenum">
              <a:rPr lang="en-US" smtClean="0"/>
              <a:t>30</a:t>
            </a:fld>
            <a:endParaRPr lang="en-US" dirty="0"/>
          </a:p>
        </p:txBody>
      </p:sp>
    </p:spTree>
    <p:extLst>
      <p:ext uri="{BB962C8B-B14F-4D97-AF65-F5344CB8AC3E}">
        <p14:creationId xmlns:p14="http://schemas.microsoft.com/office/powerpoint/2010/main" val="12595533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 Update – see slide</a:t>
            </a:r>
          </a:p>
        </p:txBody>
      </p:sp>
      <p:sp>
        <p:nvSpPr>
          <p:cNvPr id="4" name="Slide Number Placeholder 3"/>
          <p:cNvSpPr>
            <a:spLocks noGrp="1"/>
          </p:cNvSpPr>
          <p:nvPr>
            <p:ph type="sldNum" sz="quarter" idx="10"/>
          </p:nvPr>
        </p:nvSpPr>
        <p:spPr/>
        <p:txBody>
          <a:bodyPr/>
          <a:lstStyle/>
          <a:p>
            <a:fld id="{E00AA8F1-840B-4E8A-A35D-8363266AEFE4}" type="slidenum">
              <a:rPr lang="en-US" smtClean="0"/>
              <a:t>31</a:t>
            </a:fld>
            <a:endParaRPr lang="en-US" dirty="0"/>
          </a:p>
        </p:txBody>
      </p:sp>
    </p:spTree>
    <p:extLst>
      <p:ext uri="{BB962C8B-B14F-4D97-AF65-F5344CB8AC3E}">
        <p14:creationId xmlns:p14="http://schemas.microsoft.com/office/powerpoint/2010/main" val="15879131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Currently Accredited Programs</a:t>
            </a:r>
          </a:p>
        </p:txBody>
      </p:sp>
      <p:sp>
        <p:nvSpPr>
          <p:cNvPr id="4" name="Slide Number Placeholder 3"/>
          <p:cNvSpPr>
            <a:spLocks noGrp="1"/>
          </p:cNvSpPr>
          <p:nvPr>
            <p:ph type="sldNum" sz="quarter" idx="10"/>
          </p:nvPr>
        </p:nvSpPr>
        <p:spPr/>
        <p:txBody>
          <a:bodyPr/>
          <a:lstStyle/>
          <a:p>
            <a:fld id="{E00AA8F1-840B-4E8A-A35D-8363266AEFE4}" type="slidenum">
              <a:rPr lang="en-US" smtClean="0"/>
              <a:t>32</a:t>
            </a:fld>
            <a:endParaRPr lang="en-US" dirty="0"/>
          </a:p>
        </p:txBody>
      </p:sp>
    </p:spTree>
    <p:extLst>
      <p:ext uri="{BB962C8B-B14F-4D97-AF65-F5344CB8AC3E}">
        <p14:creationId xmlns:p14="http://schemas.microsoft.com/office/powerpoint/2010/main" val="20027348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Steps</a:t>
            </a:r>
            <a:r>
              <a:rPr lang="en-US" baseline="0" dirty="0"/>
              <a:t> in Preparing for Reviews</a:t>
            </a:r>
            <a:endParaRPr lang="en-US" dirty="0"/>
          </a:p>
          <a:p>
            <a:endParaRPr lang="en-US" dirty="0"/>
          </a:p>
          <a:p>
            <a:r>
              <a:rPr lang="en-US" dirty="0"/>
              <a:t>Review Accreditation Handbook</a:t>
            </a:r>
          </a:p>
          <a:p>
            <a:r>
              <a:rPr lang="en-US" dirty="0"/>
              <a:t>Review this PowerPoint (to be sent out)</a:t>
            </a:r>
          </a:p>
          <a:p>
            <a:r>
              <a:rPr lang="en-US" dirty="0"/>
              <a:t>Read Module One (to be sent out)</a:t>
            </a:r>
          </a:p>
          <a:p>
            <a:r>
              <a:rPr lang="en-US" dirty="0"/>
              <a:t>Read Panel Review Process Document (to be sent out)</a:t>
            </a:r>
          </a:p>
          <a:p>
            <a:r>
              <a:rPr lang="en-US" dirty="0"/>
              <a:t>Take Exam (to be sent out)</a:t>
            </a:r>
          </a:p>
          <a:p>
            <a:endParaRPr lang="en-US" dirty="0"/>
          </a:p>
        </p:txBody>
      </p:sp>
      <p:sp>
        <p:nvSpPr>
          <p:cNvPr id="4" name="Slide Number Placeholder 3"/>
          <p:cNvSpPr>
            <a:spLocks noGrp="1"/>
          </p:cNvSpPr>
          <p:nvPr>
            <p:ph type="sldNum" sz="quarter" idx="10"/>
          </p:nvPr>
        </p:nvSpPr>
        <p:spPr/>
        <p:txBody>
          <a:bodyPr/>
          <a:lstStyle/>
          <a:p>
            <a:fld id="{E00AA8F1-840B-4E8A-A35D-8363266AEFE4}" type="slidenum">
              <a:rPr lang="en-US" smtClean="0"/>
              <a:t>33</a:t>
            </a:fld>
            <a:endParaRPr lang="en-US" dirty="0"/>
          </a:p>
        </p:txBody>
      </p:sp>
    </p:spTree>
    <p:extLst>
      <p:ext uri="{BB962C8B-B14F-4D97-AF65-F5344CB8AC3E}">
        <p14:creationId xmlns:p14="http://schemas.microsoft.com/office/powerpoint/2010/main" val="36178559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a:t>
            </a:r>
          </a:p>
        </p:txBody>
      </p:sp>
      <p:sp>
        <p:nvSpPr>
          <p:cNvPr id="4" name="Slide Number Placeholder 3"/>
          <p:cNvSpPr>
            <a:spLocks noGrp="1"/>
          </p:cNvSpPr>
          <p:nvPr>
            <p:ph type="sldNum" sz="quarter" idx="10"/>
          </p:nvPr>
        </p:nvSpPr>
        <p:spPr/>
        <p:txBody>
          <a:bodyPr/>
          <a:lstStyle/>
          <a:p>
            <a:fld id="{E00AA8F1-840B-4E8A-A35D-8363266AEFE4}" type="slidenum">
              <a:rPr lang="en-US" smtClean="0"/>
              <a:t>34</a:t>
            </a:fld>
            <a:endParaRPr lang="en-US" dirty="0"/>
          </a:p>
        </p:txBody>
      </p:sp>
    </p:spTree>
    <p:extLst>
      <p:ext uri="{BB962C8B-B14F-4D97-AF65-F5344CB8AC3E}">
        <p14:creationId xmlns:p14="http://schemas.microsoft.com/office/powerpoint/2010/main" val="2746636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D8A44B75-DAE4-4534-B2F5-3C07CDF8C367}" type="slidenum">
              <a:rPr lang="en-US"/>
              <a:pPr>
                <a:defRPr/>
              </a:pPr>
              <a:t>‹#›</a:t>
            </a:fld>
            <a:endParaRPr lang="en-US" dirty="0"/>
          </a:p>
        </p:txBody>
      </p:sp>
    </p:spTree>
    <p:extLst>
      <p:ext uri="{BB962C8B-B14F-4D97-AF65-F5344CB8AC3E}">
        <p14:creationId xmlns:p14="http://schemas.microsoft.com/office/powerpoint/2010/main" val="1759981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CF298F9-B8A5-4C2A-AD21-86B23F4C2160}" type="slidenum">
              <a:rPr lang="en-US"/>
              <a:pPr>
                <a:defRPr/>
              </a:pPr>
              <a:t>‹#›</a:t>
            </a:fld>
            <a:endParaRPr lang="en-US" dirty="0"/>
          </a:p>
        </p:txBody>
      </p:sp>
    </p:spTree>
    <p:extLst>
      <p:ext uri="{BB962C8B-B14F-4D97-AF65-F5344CB8AC3E}">
        <p14:creationId xmlns:p14="http://schemas.microsoft.com/office/powerpoint/2010/main" val="3247818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11ADB9D-D787-4116-BAE0-9C7021CDA1E8}" type="slidenum">
              <a:rPr lang="en-US"/>
              <a:pPr>
                <a:defRPr/>
              </a:pPr>
              <a:t>‹#›</a:t>
            </a:fld>
            <a:endParaRPr lang="en-US" dirty="0"/>
          </a:p>
        </p:txBody>
      </p:sp>
    </p:spTree>
    <p:extLst>
      <p:ext uri="{BB962C8B-B14F-4D97-AF65-F5344CB8AC3E}">
        <p14:creationId xmlns:p14="http://schemas.microsoft.com/office/powerpoint/2010/main" val="2095493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94CF9A9A-11CA-4D77-BFF9-17DA10CC2D78}" type="slidenum">
              <a:rPr lang="en-US"/>
              <a:pPr>
                <a:defRPr/>
              </a:pPr>
              <a:t>‹#›</a:t>
            </a:fld>
            <a:endParaRPr lang="en-US" dirty="0"/>
          </a:p>
        </p:txBody>
      </p:sp>
    </p:spTree>
    <p:extLst>
      <p:ext uri="{BB962C8B-B14F-4D97-AF65-F5344CB8AC3E}">
        <p14:creationId xmlns:p14="http://schemas.microsoft.com/office/powerpoint/2010/main" val="3182835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9FFA599D-34C7-4758-8143-67315763B2CC}" type="slidenum">
              <a:rPr lang="en-US"/>
              <a:pPr>
                <a:defRPr/>
              </a:pPr>
              <a:t>‹#›</a:t>
            </a:fld>
            <a:endParaRPr lang="en-US" dirty="0"/>
          </a:p>
        </p:txBody>
      </p:sp>
    </p:spTree>
    <p:extLst>
      <p:ext uri="{BB962C8B-B14F-4D97-AF65-F5344CB8AC3E}">
        <p14:creationId xmlns:p14="http://schemas.microsoft.com/office/powerpoint/2010/main" val="3069438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A44F156B-34CA-4E54-A476-88ADA77DD088}" type="slidenum">
              <a:rPr lang="en-US"/>
              <a:pPr>
                <a:defRPr/>
              </a:pPr>
              <a:t>‹#›</a:t>
            </a:fld>
            <a:endParaRPr lang="en-US" dirty="0"/>
          </a:p>
        </p:txBody>
      </p:sp>
    </p:spTree>
    <p:extLst>
      <p:ext uri="{BB962C8B-B14F-4D97-AF65-F5344CB8AC3E}">
        <p14:creationId xmlns:p14="http://schemas.microsoft.com/office/powerpoint/2010/main" val="1274897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9DE32DFC-00DE-4335-A763-FEEF74490A89}" type="slidenum">
              <a:rPr lang="en-US"/>
              <a:pPr>
                <a:defRPr/>
              </a:pPr>
              <a:t>‹#›</a:t>
            </a:fld>
            <a:endParaRPr lang="en-US" dirty="0"/>
          </a:p>
        </p:txBody>
      </p:sp>
    </p:spTree>
    <p:extLst>
      <p:ext uri="{BB962C8B-B14F-4D97-AF65-F5344CB8AC3E}">
        <p14:creationId xmlns:p14="http://schemas.microsoft.com/office/powerpoint/2010/main" val="4278326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8D3435EA-9301-4224-8185-E38E6837B0D0}" type="slidenum">
              <a:rPr lang="en-US"/>
              <a:pPr>
                <a:defRPr/>
              </a:pPr>
              <a:t>‹#›</a:t>
            </a:fld>
            <a:endParaRPr lang="en-US" dirty="0"/>
          </a:p>
        </p:txBody>
      </p:sp>
    </p:spTree>
    <p:extLst>
      <p:ext uri="{BB962C8B-B14F-4D97-AF65-F5344CB8AC3E}">
        <p14:creationId xmlns:p14="http://schemas.microsoft.com/office/powerpoint/2010/main" val="784012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3F798963-4AC1-4C56-A8A7-A7533ACFADDC}" type="slidenum">
              <a:rPr lang="en-US"/>
              <a:pPr>
                <a:defRPr/>
              </a:pPr>
              <a:t>‹#›</a:t>
            </a:fld>
            <a:endParaRPr lang="en-US" dirty="0"/>
          </a:p>
        </p:txBody>
      </p:sp>
    </p:spTree>
    <p:extLst>
      <p:ext uri="{BB962C8B-B14F-4D97-AF65-F5344CB8AC3E}">
        <p14:creationId xmlns:p14="http://schemas.microsoft.com/office/powerpoint/2010/main" val="79774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8A137674-405E-403D-A632-1509D6FC2B02}" type="slidenum">
              <a:rPr lang="en-US"/>
              <a:pPr>
                <a:defRPr/>
              </a:pPr>
              <a:t>‹#›</a:t>
            </a:fld>
            <a:endParaRPr lang="en-US" dirty="0"/>
          </a:p>
        </p:txBody>
      </p:sp>
    </p:spTree>
    <p:extLst>
      <p:ext uri="{BB962C8B-B14F-4D97-AF65-F5344CB8AC3E}">
        <p14:creationId xmlns:p14="http://schemas.microsoft.com/office/powerpoint/2010/main" val="195702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626AD628-0A3C-46C4-AEBD-756DB315FA27}" type="slidenum">
              <a:rPr lang="en-US"/>
              <a:pPr>
                <a:defRPr/>
              </a:pPr>
              <a:t>‹#›</a:t>
            </a:fld>
            <a:endParaRPr lang="en-US" dirty="0"/>
          </a:p>
        </p:txBody>
      </p:sp>
    </p:spTree>
    <p:extLst>
      <p:ext uri="{BB962C8B-B14F-4D97-AF65-F5344CB8AC3E}">
        <p14:creationId xmlns:p14="http://schemas.microsoft.com/office/powerpoint/2010/main" val="3033220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50E60106-3A61-4A5B-804C-C4A0E2F98419}"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3" name="TextBox 2"/>
          <p:cNvSpPr txBox="1"/>
          <p:nvPr/>
        </p:nvSpPr>
        <p:spPr>
          <a:xfrm>
            <a:off x="6096000" y="6019800"/>
            <a:ext cx="2590800" cy="307777"/>
          </a:xfrm>
          <a:prstGeom prst="rect">
            <a:avLst/>
          </a:prstGeom>
          <a:noFill/>
        </p:spPr>
        <p:txBody>
          <a:bodyPr wrap="square" rtlCol="0">
            <a:spAutoFit/>
          </a:bodyPr>
          <a:lstStyle/>
          <a:p>
            <a:r>
              <a:rPr lang="en-US" sz="1400" dirty="0">
                <a:latin typeface="Blackadder ITC" panose="04020505051007020D02" pitchFamily="82" charset="0"/>
              </a:rPr>
              <a:t>William Wiener 6/2/20</a:t>
            </a:r>
          </a:p>
        </p:txBody>
      </p:sp>
      <p:sp>
        <p:nvSpPr>
          <p:cNvPr id="4" name="Rectangle 3"/>
          <p:cNvSpPr/>
          <p:nvPr/>
        </p:nvSpPr>
        <p:spPr>
          <a:xfrm>
            <a:off x="2057400" y="838200"/>
            <a:ext cx="4801314" cy="341632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AERAC </a:t>
            </a:r>
          </a:p>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University </a:t>
            </a:r>
          </a:p>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Accreditation </a:t>
            </a:r>
          </a:p>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Process</a:t>
            </a:r>
          </a:p>
        </p:txBody>
      </p:sp>
    </p:spTree>
    <p:extLst>
      <p:ext uri="{BB962C8B-B14F-4D97-AF65-F5344CB8AC3E}">
        <p14:creationId xmlns:p14="http://schemas.microsoft.com/office/powerpoint/2010/main" val="7257433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rPr>
              <a:t>History of University Review</a:t>
            </a:r>
          </a:p>
        </p:txBody>
      </p:sp>
      <p:sp>
        <p:nvSpPr>
          <p:cNvPr id="3" name="Content Placeholder 2"/>
          <p:cNvSpPr>
            <a:spLocks noGrp="1"/>
          </p:cNvSpPr>
          <p:nvPr>
            <p:ph idx="1"/>
          </p:nvPr>
        </p:nvSpPr>
        <p:spPr>
          <a:xfrm>
            <a:off x="477864" y="1391807"/>
            <a:ext cx="8229600" cy="4525963"/>
          </a:xfrm>
        </p:spPr>
        <p:txBody>
          <a:bodyPr/>
          <a:lstStyle/>
          <a:p>
            <a:r>
              <a:rPr lang="en-US" sz="2400" dirty="0"/>
              <a:t>AER Divisions separately reviewed University Programs in the 1970’s</a:t>
            </a:r>
          </a:p>
          <a:p>
            <a:r>
              <a:rPr lang="en-US" sz="2400" dirty="0"/>
              <a:t>In the early 2000’s program reviews were erratic</a:t>
            </a:r>
          </a:p>
          <a:p>
            <a:r>
              <a:rPr lang="en-US" sz="2400" dirty="0"/>
              <a:t>AER Program review in 2009-2010 was consolidated under an interdivisional approach supported by AER Board rather than though the individual divisions</a:t>
            </a:r>
          </a:p>
          <a:p>
            <a:r>
              <a:rPr lang="en-US" sz="2200" dirty="0"/>
              <a:t>Review was made electronic  </a:t>
            </a:r>
          </a:p>
          <a:p>
            <a:pPr lvl="1"/>
            <a:r>
              <a:rPr lang="en-US" sz="1800" dirty="0"/>
              <a:t>Standards were revised</a:t>
            </a:r>
          </a:p>
          <a:p>
            <a:pPr lvl="1"/>
            <a:r>
              <a:rPr lang="en-US" sz="1800" dirty="0"/>
              <a:t>New structure was developed </a:t>
            </a:r>
          </a:p>
          <a:p>
            <a:endParaRPr lang="en-US" dirty="0"/>
          </a:p>
        </p:txBody>
      </p:sp>
    </p:spTree>
    <p:extLst>
      <p:ext uri="{BB962C8B-B14F-4D97-AF65-F5344CB8AC3E}">
        <p14:creationId xmlns:p14="http://schemas.microsoft.com/office/powerpoint/2010/main" val="7891839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rPr>
              <a:t>Current Directions</a:t>
            </a:r>
          </a:p>
        </p:txBody>
      </p:sp>
      <p:sp>
        <p:nvSpPr>
          <p:cNvPr id="3" name="Content Placeholder 2"/>
          <p:cNvSpPr>
            <a:spLocks noGrp="1"/>
          </p:cNvSpPr>
          <p:nvPr>
            <p:ph idx="1"/>
          </p:nvPr>
        </p:nvSpPr>
        <p:spPr>
          <a:xfrm>
            <a:off x="457200" y="1383294"/>
            <a:ext cx="8229600" cy="4525963"/>
          </a:xfrm>
        </p:spPr>
        <p:txBody>
          <a:bodyPr/>
          <a:lstStyle/>
          <a:p>
            <a:r>
              <a:rPr lang="en-US" dirty="0"/>
              <a:t>Over past decade, many universities have undergone AER review</a:t>
            </a:r>
          </a:p>
          <a:p>
            <a:r>
              <a:rPr lang="en-US" dirty="0"/>
              <a:t>Accredited programs are listed on the AER Website </a:t>
            </a:r>
          </a:p>
          <a:p>
            <a:r>
              <a:rPr lang="en-US" dirty="0"/>
              <a:t>In 2016 the AER Board approved a plan to move from university approval to university accreditation </a:t>
            </a:r>
          </a:p>
          <a:p>
            <a:pPr marL="0" indent="0">
              <a:buNone/>
            </a:pPr>
            <a:endParaRPr lang="en-US" dirty="0"/>
          </a:p>
        </p:txBody>
      </p:sp>
    </p:spTree>
    <p:extLst>
      <p:ext uri="{BB962C8B-B14F-4D97-AF65-F5344CB8AC3E}">
        <p14:creationId xmlns:p14="http://schemas.microsoft.com/office/powerpoint/2010/main" val="23289342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rPr>
              <a:t>Evolving Directions</a:t>
            </a:r>
          </a:p>
        </p:txBody>
      </p:sp>
      <p:sp>
        <p:nvSpPr>
          <p:cNvPr id="3" name="Content Placeholder 2"/>
          <p:cNvSpPr>
            <a:spLocks noGrp="1"/>
          </p:cNvSpPr>
          <p:nvPr>
            <p:ph idx="1"/>
          </p:nvPr>
        </p:nvSpPr>
        <p:spPr>
          <a:xfrm>
            <a:off x="457200" y="1383294"/>
            <a:ext cx="8229600" cy="4525963"/>
          </a:xfrm>
        </p:spPr>
        <p:txBody>
          <a:bodyPr/>
          <a:lstStyle/>
          <a:p>
            <a:r>
              <a:rPr lang="en-US" dirty="0"/>
              <a:t>In 2017 the AER Board absorbed the previous National Accreditation Council activities</a:t>
            </a:r>
          </a:p>
          <a:p>
            <a:pPr lvl="1"/>
            <a:r>
              <a:rPr lang="en-US" dirty="0"/>
              <a:t>Twelve-person accreditation board was developed</a:t>
            </a:r>
          </a:p>
          <a:p>
            <a:pPr lvl="1" algn="just"/>
            <a:r>
              <a:rPr lang="en-US" dirty="0"/>
              <a:t>Accreditation board has restructured and has incorporated university accreditation</a:t>
            </a:r>
          </a:p>
          <a:p>
            <a:r>
              <a:rPr lang="en-US" dirty="0"/>
              <a:t>Eventual recognition by CHEA</a:t>
            </a:r>
          </a:p>
          <a:p>
            <a:pPr marL="0" indent="0">
              <a:buNone/>
            </a:pPr>
            <a:endParaRPr lang="en-US" dirty="0"/>
          </a:p>
        </p:txBody>
      </p:sp>
    </p:spTree>
    <p:extLst>
      <p:ext uri="{BB962C8B-B14F-4D97-AF65-F5344CB8AC3E}">
        <p14:creationId xmlns:p14="http://schemas.microsoft.com/office/powerpoint/2010/main" val="12396445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2" name="Rectangle 1"/>
          <p:cNvSpPr/>
          <p:nvPr/>
        </p:nvSpPr>
        <p:spPr>
          <a:xfrm>
            <a:off x="222421" y="1496712"/>
            <a:ext cx="3021227" cy="8340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4408274" y="1577807"/>
            <a:ext cx="3021227" cy="8340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ounded Rectangle 4"/>
          <p:cNvSpPr/>
          <p:nvPr/>
        </p:nvSpPr>
        <p:spPr>
          <a:xfrm>
            <a:off x="3677679" y="3125490"/>
            <a:ext cx="1510613" cy="10287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School</a:t>
            </a:r>
            <a:r>
              <a:rPr lang="en-US" sz="1600" dirty="0">
                <a:solidFill>
                  <a:schemeClr val="tx1"/>
                </a:solidFill>
              </a:rPr>
              <a:t> Accreditation</a:t>
            </a:r>
          </a:p>
        </p:txBody>
      </p:sp>
      <p:sp>
        <p:nvSpPr>
          <p:cNvPr id="6" name="Rounded Rectangle 5"/>
          <p:cNvSpPr/>
          <p:nvPr/>
        </p:nvSpPr>
        <p:spPr>
          <a:xfrm>
            <a:off x="5365531" y="3153584"/>
            <a:ext cx="1455394" cy="10287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ounded Rectangle 6"/>
          <p:cNvSpPr/>
          <p:nvPr/>
        </p:nvSpPr>
        <p:spPr>
          <a:xfrm>
            <a:off x="6961488" y="3125490"/>
            <a:ext cx="1510613" cy="10287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Higher Education</a:t>
            </a:r>
          </a:p>
          <a:p>
            <a:pPr algn="ctr"/>
            <a:r>
              <a:rPr lang="en-US" sz="1600" dirty="0">
                <a:solidFill>
                  <a:schemeClr val="tx1"/>
                </a:solidFill>
              </a:rPr>
              <a:t>Accreditation</a:t>
            </a:r>
          </a:p>
        </p:txBody>
      </p:sp>
      <p:sp>
        <p:nvSpPr>
          <p:cNvPr id="8" name="Oval 7"/>
          <p:cNvSpPr/>
          <p:nvPr/>
        </p:nvSpPr>
        <p:spPr>
          <a:xfrm>
            <a:off x="3569168" y="4415231"/>
            <a:ext cx="1510613" cy="8989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School</a:t>
            </a:r>
          </a:p>
          <a:p>
            <a:pPr algn="ctr"/>
            <a:r>
              <a:rPr lang="en-US" sz="1600" dirty="0">
                <a:solidFill>
                  <a:schemeClr val="tx1"/>
                </a:solidFill>
              </a:rPr>
              <a:t>Review Panel</a:t>
            </a:r>
          </a:p>
        </p:txBody>
      </p:sp>
      <p:sp>
        <p:nvSpPr>
          <p:cNvPr id="9" name="Oval 8"/>
          <p:cNvSpPr/>
          <p:nvPr/>
        </p:nvSpPr>
        <p:spPr>
          <a:xfrm>
            <a:off x="5282125" y="4430673"/>
            <a:ext cx="1510613" cy="8989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Agency</a:t>
            </a:r>
          </a:p>
          <a:p>
            <a:pPr algn="ctr"/>
            <a:r>
              <a:rPr lang="en-US" dirty="0">
                <a:solidFill>
                  <a:schemeClr val="tx1"/>
                </a:solidFill>
              </a:rPr>
              <a:t>Review Panel</a:t>
            </a:r>
          </a:p>
        </p:txBody>
      </p:sp>
      <p:sp>
        <p:nvSpPr>
          <p:cNvPr id="10" name="Oval 9"/>
          <p:cNvSpPr/>
          <p:nvPr/>
        </p:nvSpPr>
        <p:spPr>
          <a:xfrm>
            <a:off x="7039494" y="4430673"/>
            <a:ext cx="1510613" cy="8989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a:p>
            <a:pPr algn="ctr"/>
            <a:r>
              <a:rPr lang="en-US" sz="1600" dirty="0">
                <a:solidFill>
                  <a:schemeClr val="tx1"/>
                </a:solidFill>
              </a:rPr>
              <a:t>Review</a:t>
            </a:r>
          </a:p>
          <a:p>
            <a:pPr algn="ctr"/>
            <a:r>
              <a:rPr lang="en-US" sz="1600" dirty="0">
                <a:solidFill>
                  <a:schemeClr val="tx1"/>
                </a:solidFill>
              </a:rPr>
              <a:t>Panel</a:t>
            </a:r>
          </a:p>
        </p:txBody>
      </p:sp>
      <p:sp>
        <p:nvSpPr>
          <p:cNvPr id="20" name="Up-Down Arrow 19"/>
          <p:cNvSpPr/>
          <p:nvPr/>
        </p:nvSpPr>
        <p:spPr>
          <a:xfrm>
            <a:off x="5937412" y="2383795"/>
            <a:ext cx="165667" cy="76978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Up-Down Arrow 20"/>
          <p:cNvSpPr/>
          <p:nvPr/>
        </p:nvSpPr>
        <p:spPr>
          <a:xfrm>
            <a:off x="4451319" y="2407354"/>
            <a:ext cx="165667" cy="76978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Up-Down Arrow 21"/>
          <p:cNvSpPr/>
          <p:nvPr/>
        </p:nvSpPr>
        <p:spPr>
          <a:xfrm>
            <a:off x="7242599" y="2407354"/>
            <a:ext cx="165667" cy="76978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4" name="Straight Arrow Connector 23"/>
          <p:cNvCxnSpPr>
            <a:stCxn id="8" idx="0"/>
          </p:cNvCxnSpPr>
          <p:nvPr/>
        </p:nvCxnSpPr>
        <p:spPr>
          <a:xfrm flipV="1">
            <a:off x="4324474" y="4138748"/>
            <a:ext cx="125113" cy="2764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9" idx="0"/>
          </p:cNvCxnSpPr>
          <p:nvPr/>
        </p:nvCxnSpPr>
        <p:spPr>
          <a:xfrm flipH="1" flipV="1">
            <a:off x="6017165" y="4154190"/>
            <a:ext cx="20267" cy="2764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flipV="1">
            <a:off x="7972427" y="4154191"/>
            <a:ext cx="191138" cy="2610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4871554" y="1664042"/>
            <a:ext cx="2205097" cy="646331"/>
          </a:xfrm>
          <a:prstGeom prst="rect">
            <a:avLst/>
          </a:prstGeom>
          <a:noFill/>
        </p:spPr>
        <p:txBody>
          <a:bodyPr wrap="square" rtlCol="0">
            <a:spAutoFit/>
          </a:bodyPr>
          <a:lstStyle/>
          <a:p>
            <a:pPr algn="ctr"/>
            <a:r>
              <a:rPr lang="en-US" dirty="0"/>
              <a:t>AER  Accreditation Council</a:t>
            </a:r>
          </a:p>
        </p:txBody>
      </p:sp>
      <p:sp>
        <p:nvSpPr>
          <p:cNvPr id="36" name="TextBox 35"/>
          <p:cNvSpPr txBox="1"/>
          <p:nvPr/>
        </p:nvSpPr>
        <p:spPr>
          <a:xfrm>
            <a:off x="723249" y="1685400"/>
            <a:ext cx="1834979" cy="369332"/>
          </a:xfrm>
          <a:prstGeom prst="rect">
            <a:avLst/>
          </a:prstGeom>
          <a:noFill/>
        </p:spPr>
        <p:txBody>
          <a:bodyPr wrap="square" rtlCol="0">
            <a:spAutoFit/>
          </a:bodyPr>
          <a:lstStyle/>
          <a:p>
            <a:pPr algn="ctr"/>
            <a:r>
              <a:rPr lang="en-US" dirty="0"/>
              <a:t>AER Board</a:t>
            </a:r>
          </a:p>
        </p:txBody>
      </p:sp>
      <p:sp>
        <p:nvSpPr>
          <p:cNvPr id="37" name="TextBox 36"/>
          <p:cNvSpPr txBox="1"/>
          <p:nvPr/>
        </p:nvSpPr>
        <p:spPr>
          <a:xfrm>
            <a:off x="5424131" y="3361499"/>
            <a:ext cx="1357896" cy="584775"/>
          </a:xfrm>
          <a:prstGeom prst="rect">
            <a:avLst/>
          </a:prstGeom>
          <a:noFill/>
        </p:spPr>
        <p:txBody>
          <a:bodyPr wrap="square" rtlCol="0">
            <a:spAutoFit/>
          </a:bodyPr>
          <a:lstStyle/>
          <a:p>
            <a:pPr lvl="0" algn="ctr"/>
            <a:r>
              <a:rPr lang="en-US" sz="1600" dirty="0"/>
              <a:t>Organization Accreditation</a:t>
            </a:r>
            <a:endParaRPr lang="en-US" sz="1600" dirty="0">
              <a:solidFill>
                <a:schemeClr val="bg1"/>
              </a:solidFill>
            </a:endParaRPr>
          </a:p>
        </p:txBody>
      </p:sp>
      <p:cxnSp>
        <p:nvCxnSpPr>
          <p:cNvPr id="11" name="Straight Connector 10"/>
          <p:cNvCxnSpPr/>
          <p:nvPr/>
        </p:nvCxnSpPr>
        <p:spPr>
          <a:xfrm>
            <a:off x="5218796" y="3670544"/>
            <a:ext cx="1415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6820925" y="3645540"/>
            <a:ext cx="141519" cy="0"/>
          </a:xfrm>
          <a:prstGeom prst="line">
            <a:avLst/>
          </a:prstGeom>
        </p:spPr>
        <p:style>
          <a:lnRef idx="1">
            <a:schemeClr val="accent1"/>
          </a:lnRef>
          <a:fillRef idx="0">
            <a:schemeClr val="accent1"/>
          </a:fillRef>
          <a:effectRef idx="0">
            <a:schemeClr val="accent1"/>
          </a:effectRef>
          <a:fontRef idx="minor">
            <a:schemeClr val="tx1"/>
          </a:fontRef>
        </p:style>
      </p:cxnSp>
      <p:sp>
        <p:nvSpPr>
          <p:cNvPr id="28" name="Rounded Rectangle 27"/>
          <p:cNvSpPr/>
          <p:nvPr/>
        </p:nvSpPr>
        <p:spPr>
          <a:xfrm>
            <a:off x="861884" y="3017369"/>
            <a:ext cx="1510613" cy="10287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Executive Committee</a:t>
            </a:r>
          </a:p>
        </p:txBody>
      </p:sp>
      <p:sp>
        <p:nvSpPr>
          <p:cNvPr id="29" name="Oval 28"/>
          <p:cNvSpPr/>
          <p:nvPr/>
        </p:nvSpPr>
        <p:spPr>
          <a:xfrm>
            <a:off x="457201" y="4430673"/>
            <a:ext cx="2101028" cy="8989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Membership</a:t>
            </a:r>
          </a:p>
        </p:txBody>
      </p:sp>
      <p:sp>
        <p:nvSpPr>
          <p:cNvPr id="30" name="Up-Down Arrow 29"/>
          <p:cNvSpPr/>
          <p:nvPr/>
        </p:nvSpPr>
        <p:spPr>
          <a:xfrm>
            <a:off x="1475072" y="2289187"/>
            <a:ext cx="165667" cy="76978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1" name="Straight Arrow Connector 30"/>
          <p:cNvCxnSpPr/>
          <p:nvPr/>
        </p:nvCxnSpPr>
        <p:spPr>
          <a:xfrm flipH="1" flipV="1">
            <a:off x="1547772" y="4052253"/>
            <a:ext cx="10133" cy="3784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539030" y="3176289"/>
            <a:ext cx="2157832" cy="584775"/>
          </a:xfrm>
          <a:prstGeom prst="rect">
            <a:avLst/>
          </a:prstGeom>
        </p:spPr>
        <p:txBody>
          <a:bodyPr wrap="square">
            <a:spAutoFit/>
          </a:bodyPr>
          <a:lstStyle/>
          <a:p>
            <a:pPr algn="ctr"/>
            <a:r>
              <a:rPr lang="en-US" sz="1600" dirty="0"/>
              <a:t>Executive </a:t>
            </a:r>
          </a:p>
          <a:p>
            <a:pPr algn="ctr"/>
            <a:r>
              <a:rPr lang="en-US" sz="1600" dirty="0"/>
              <a:t>Committee</a:t>
            </a:r>
          </a:p>
        </p:txBody>
      </p:sp>
      <p:sp>
        <p:nvSpPr>
          <p:cNvPr id="12" name="Rectangle 11"/>
          <p:cNvSpPr/>
          <p:nvPr/>
        </p:nvSpPr>
        <p:spPr>
          <a:xfrm>
            <a:off x="746030" y="99237"/>
            <a:ext cx="7879081"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Accreditation Structure</a:t>
            </a:r>
          </a:p>
        </p:txBody>
      </p:sp>
    </p:spTree>
    <p:extLst>
      <p:ext uri="{BB962C8B-B14F-4D97-AF65-F5344CB8AC3E}">
        <p14:creationId xmlns:p14="http://schemas.microsoft.com/office/powerpoint/2010/main" val="32187817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2" name="Rectangle 1"/>
          <p:cNvSpPr/>
          <p:nvPr/>
        </p:nvSpPr>
        <p:spPr>
          <a:xfrm>
            <a:off x="1600200" y="990600"/>
            <a:ext cx="5638800"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ounded Rectangle 2"/>
          <p:cNvSpPr/>
          <p:nvPr/>
        </p:nvSpPr>
        <p:spPr>
          <a:xfrm>
            <a:off x="2895600" y="2895600"/>
            <a:ext cx="3048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685800" y="47381"/>
            <a:ext cx="7771678" cy="707886"/>
          </a:xfrm>
          <a:prstGeom prst="rect">
            <a:avLst/>
          </a:prstGeom>
          <a:noFill/>
        </p:spPr>
        <p:txBody>
          <a:bodyPr wrap="none" lIns="91440" tIns="45720" rIns="91440" bIns="45720">
            <a:spAutoFit/>
          </a:bodyPr>
          <a:lstStyle/>
          <a:p>
            <a:pPr algn="ctr"/>
            <a:r>
              <a:rPr lang="en-US" sz="40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Overview of University Review </a:t>
            </a:r>
          </a:p>
        </p:txBody>
      </p:sp>
      <p:sp>
        <p:nvSpPr>
          <p:cNvPr id="7" name="TextBox 6"/>
          <p:cNvSpPr txBox="1"/>
          <p:nvPr/>
        </p:nvSpPr>
        <p:spPr>
          <a:xfrm>
            <a:off x="2398729" y="1186502"/>
            <a:ext cx="3886200" cy="923330"/>
          </a:xfrm>
          <a:prstGeom prst="rect">
            <a:avLst/>
          </a:prstGeom>
          <a:noFill/>
        </p:spPr>
        <p:txBody>
          <a:bodyPr wrap="square" rtlCol="0">
            <a:spAutoFit/>
          </a:bodyPr>
          <a:lstStyle/>
          <a:p>
            <a:pPr algn="ctr"/>
            <a:r>
              <a:rPr lang="en-US" dirty="0"/>
              <a:t>AER Accreditation Council</a:t>
            </a:r>
          </a:p>
          <a:p>
            <a:r>
              <a:rPr lang="en-US" sz="1200" dirty="0">
                <a:solidFill>
                  <a:srgbClr val="C00000"/>
                </a:solidFill>
              </a:rPr>
              <a:t>   -- Approves Accreditation Status Recommendation</a:t>
            </a:r>
          </a:p>
          <a:p>
            <a:r>
              <a:rPr lang="en-US" sz="1200" dirty="0">
                <a:solidFill>
                  <a:srgbClr val="C00000"/>
                </a:solidFill>
              </a:rPr>
              <a:t>   -- Adjudicates Appeals</a:t>
            </a:r>
          </a:p>
          <a:p>
            <a:r>
              <a:rPr lang="en-US" sz="1200" dirty="0">
                <a:solidFill>
                  <a:srgbClr val="C00000"/>
                </a:solidFill>
              </a:rPr>
              <a:t>   -- Follows up on Conditional Accreditation </a:t>
            </a:r>
          </a:p>
        </p:txBody>
      </p:sp>
      <p:sp>
        <p:nvSpPr>
          <p:cNvPr id="8" name="TextBox 7"/>
          <p:cNvSpPr txBox="1"/>
          <p:nvPr/>
        </p:nvSpPr>
        <p:spPr>
          <a:xfrm>
            <a:off x="2702743" y="2849355"/>
            <a:ext cx="3278171" cy="1200329"/>
          </a:xfrm>
          <a:prstGeom prst="rect">
            <a:avLst/>
          </a:prstGeom>
          <a:noFill/>
        </p:spPr>
        <p:txBody>
          <a:bodyPr wrap="square" rtlCol="0">
            <a:spAutoFit/>
          </a:bodyPr>
          <a:lstStyle/>
          <a:p>
            <a:pPr algn="ctr"/>
            <a:r>
              <a:rPr lang="en-US" dirty="0"/>
              <a:t>Higher Education Accreditation Commission</a:t>
            </a:r>
          </a:p>
          <a:p>
            <a:r>
              <a:rPr lang="en-US" sz="1200" dirty="0">
                <a:solidFill>
                  <a:srgbClr val="C00000"/>
                </a:solidFill>
              </a:rPr>
              <a:t>   -- Develops Standards</a:t>
            </a:r>
          </a:p>
          <a:p>
            <a:r>
              <a:rPr lang="en-US" sz="1200" dirty="0">
                <a:solidFill>
                  <a:srgbClr val="C00000"/>
                </a:solidFill>
              </a:rPr>
              <a:t>   -- Appoints Review Panel</a:t>
            </a:r>
          </a:p>
          <a:p>
            <a:r>
              <a:rPr lang="en-US" sz="1200" dirty="0">
                <a:solidFill>
                  <a:srgbClr val="C00000"/>
                </a:solidFill>
              </a:rPr>
              <a:t>   -- Reviews and Approves Recommendation</a:t>
            </a:r>
          </a:p>
        </p:txBody>
      </p:sp>
      <p:sp>
        <p:nvSpPr>
          <p:cNvPr id="11" name="Oval 10"/>
          <p:cNvSpPr/>
          <p:nvPr/>
        </p:nvSpPr>
        <p:spPr>
          <a:xfrm>
            <a:off x="2971014" y="4744411"/>
            <a:ext cx="2590800" cy="1371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3465529" y="4950613"/>
            <a:ext cx="1752600" cy="369332"/>
          </a:xfrm>
          <a:prstGeom prst="rect">
            <a:avLst/>
          </a:prstGeom>
          <a:noFill/>
        </p:spPr>
        <p:txBody>
          <a:bodyPr wrap="square" rtlCol="0">
            <a:spAutoFit/>
          </a:bodyPr>
          <a:lstStyle/>
          <a:p>
            <a:r>
              <a:rPr lang="en-US" dirty="0"/>
              <a:t>Review Panel</a:t>
            </a:r>
          </a:p>
        </p:txBody>
      </p:sp>
      <p:sp>
        <p:nvSpPr>
          <p:cNvPr id="13" name="TextBox 12"/>
          <p:cNvSpPr txBox="1"/>
          <p:nvPr/>
        </p:nvSpPr>
        <p:spPr>
          <a:xfrm>
            <a:off x="3124200" y="5320099"/>
            <a:ext cx="2590800" cy="461665"/>
          </a:xfrm>
          <a:prstGeom prst="rect">
            <a:avLst/>
          </a:prstGeom>
          <a:noFill/>
        </p:spPr>
        <p:txBody>
          <a:bodyPr wrap="square" rtlCol="0">
            <a:spAutoFit/>
          </a:bodyPr>
          <a:lstStyle/>
          <a:p>
            <a:r>
              <a:rPr lang="en-US" sz="1200" dirty="0">
                <a:solidFill>
                  <a:srgbClr val="C00000"/>
                </a:solidFill>
              </a:rPr>
              <a:t>  -- Evaluates Program</a:t>
            </a:r>
          </a:p>
          <a:p>
            <a:r>
              <a:rPr lang="en-US" sz="1200" dirty="0">
                <a:solidFill>
                  <a:srgbClr val="C00000"/>
                </a:solidFill>
              </a:rPr>
              <a:t>  -- Formulates Recommendation</a:t>
            </a:r>
          </a:p>
        </p:txBody>
      </p:sp>
      <p:sp>
        <p:nvSpPr>
          <p:cNvPr id="14" name="Up Arrow 13"/>
          <p:cNvSpPr/>
          <p:nvPr/>
        </p:nvSpPr>
        <p:spPr>
          <a:xfrm>
            <a:off x="4191000" y="4114800"/>
            <a:ext cx="150829" cy="5334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Up Arrow 14"/>
          <p:cNvSpPr/>
          <p:nvPr/>
        </p:nvSpPr>
        <p:spPr>
          <a:xfrm>
            <a:off x="4191000" y="2438400"/>
            <a:ext cx="150829" cy="38236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gular Pentagon 15"/>
          <p:cNvSpPr/>
          <p:nvPr/>
        </p:nvSpPr>
        <p:spPr>
          <a:xfrm>
            <a:off x="7208771" y="3081072"/>
            <a:ext cx="1600200" cy="1447800"/>
          </a:xfrm>
          <a:prstGeom prst="pent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p:cNvSpPr txBox="1"/>
          <p:nvPr/>
        </p:nvSpPr>
        <p:spPr>
          <a:xfrm>
            <a:off x="7454998" y="3339128"/>
            <a:ext cx="1219200" cy="1015663"/>
          </a:xfrm>
          <a:prstGeom prst="rect">
            <a:avLst/>
          </a:prstGeom>
          <a:noFill/>
        </p:spPr>
        <p:txBody>
          <a:bodyPr wrap="square" rtlCol="0">
            <a:spAutoFit/>
          </a:bodyPr>
          <a:lstStyle/>
          <a:p>
            <a:r>
              <a:rPr lang="en-US" sz="1600" dirty="0"/>
              <a:t>    AER</a:t>
            </a:r>
          </a:p>
          <a:p>
            <a:r>
              <a:rPr lang="en-US" sz="1600" dirty="0"/>
              <a:t>  Central </a:t>
            </a:r>
          </a:p>
          <a:p>
            <a:r>
              <a:rPr lang="en-US" sz="1600" dirty="0"/>
              <a:t>  Office</a:t>
            </a:r>
          </a:p>
          <a:p>
            <a:r>
              <a:rPr lang="en-US" sz="1200" dirty="0">
                <a:solidFill>
                  <a:srgbClr val="C00000"/>
                </a:solidFill>
              </a:rPr>
              <a:t>-- Coordination</a:t>
            </a:r>
          </a:p>
        </p:txBody>
      </p:sp>
      <p:sp>
        <p:nvSpPr>
          <p:cNvPr id="23" name="Left-Right Arrow 22"/>
          <p:cNvSpPr/>
          <p:nvPr/>
        </p:nvSpPr>
        <p:spPr>
          <a:xfrm rot="2873126">
            <a:off x="7192545" y="2748052"/>
            <a:ext cx="609600" cy="14543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5" name="Picture 24"/>
          <p:cNvPicPr>
            <a:picLocks noChangeAspect="1"/>
          </p:cNvPicPr>
          <p:nvPr/>
        </p:nvPicPr>
        <p:blipFill>
          <a:blip r:embed="rId3"/>
          <a:stretch>
            <a:fillRect/>
          </a:stretch>
        </p:blipFill>
        <p:spPr>
          <a:xfrm rot="20444415">
            <a:off x="5674078" y="4548862"/>
            <a:ext cx="1805416" cy="704459"/>
          </a:xfrm>
          <a:prstGeom prst="rect">
            <a:avLst/>
          </a:prstGeom>
        </p:spPr>
      </p:pic>
      <p:sp>
        <p:nvSpPr>
          <p:cNvPr id="26" name="Left-Right Arrow 25"/>
          <p:cNvSpPr/>
          <p:nvPr/>
        </p:nvSpPr>
        <p:spPr>
          <a:xfrm>
            <a:off x="6172200" y="3810000"/>
            <a:ext cx="914400" cy="1524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951730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81000" y="236537"/>
            <a:ext cx="8229600" cy="1143000"/>
          </a:xfrm>
        </p:spPr>
        <p:txBody>
          <a:bodyPr/>
          <a:lstStyle/>
          <a:p>
            <a:pPr eaLnBrk="1" hangingPunct="1"/>
            <a:r>
              <a:rPr lang="en-US" b="1" dirty="0">
                <a:solidFill>
                  <a:schemeClr val="tx1"/>
                </a:solidFill>
              </a:rPr>
              <a:t>AER Accreditation Council</a:t>
            </a:r>
          </a:p>
        </p:txBody>
      </p:sp>
      <p:sp>
        <p:nvSpPr>
          <p:cNvPr id="10243" name="Rectangle 3"/>
          <p:cNvSpPr>
            <a:spLocks noGrp="1" noChangeArrowheads="1"/>
          </p:cNvSpPr>
          <p:nvPr>
            <p:ph type="body" idx="1"/>
          </p:nvPr>
        </p:nvSpPr>
        <p:spPr>
          <a:xfrm>
            <a:off x="381000" y="1379537"/>
            <a:ext cx="8229600" cy="4525963"/>
          </a:xfrm>
        </p:spPr>
        <p:txBody>
          <a:bodyPr/>
          <a:lstStyle/>
          <a:p>
            <a:pPr marL="1035050" lvl="1" indent="-577850" eaLnBrk="1" hangingPunct="1"/>
            <a:r>
              <a:rPr lang="en-US" dirty="0"/>
              <a:t>Policy and Standards Approval</a:t>
            </a:r>
          </a:p>
          <a:p>
            <a:pPr marL="1035050" lvl="1" indent="-577850" eaLnBrk="1" hangingPunct="1"/>
            <a:r>
              <a:rPr lang="en-US" dirty="0"/>
              <a:t>Accreditation Decisions</a:t>
            </a:r>
          </a:p>
          <a:p>
            <a:pPr marL="1035050" lvl="1" indent="-577850" eaLnBrk="1" hangingPunct="1"/>
            <a:r>
              <a:rPr lang="en-US" dirty="0"/>
              <a:t>12 Members</a:t>
            </a:r>
          </a:p>
          <a:p>
            <a:pPr marL="1435100" lvl="2" indent="-577850" eaLnBrk="1" hangingPunct="1"/>
            <a:r>
              <a:rPr lang="en-US" dirty="0"/>
              <a:t>Recommended by members and approved by Executive Director</a:t>
            </a:r>
          </a:p>
          <a:p>
            <a:pPr marL="1327150" lvl="2" indent="-412750" eaLnBrk="1" hangingPunct="1"/>
            <a:r>
              <a:rPr lang="en-US" dirty="0"/>
              <a:t>Chair – AER Executive Director</a:t>
            </a:r>
          </a:p>
          <a:p>
            <a:pPr marL="1327150" lvl="2" indent="-412750" eaLnBrk="1" hangingPunct="1"/>
            <a:r>
              <a:rPr lang="en-US" dirty="0"/>
              <a:t>Representatives of Consumer Organizations</a:t>
            </a:r>
          </a:p>
          <a:p>
            <a:pPr marL="1327150" lvl="2" indent="-412750" eaLnBrk="1" hangingPunct="1"/>
            <a:r>
              <a:rPr lang="en-US" dirty="0"/>
              <a:t>Representative of Divisions</a:t>
            </a:r>
          </a:p>
          <a:p>
            <a:pPr marL="1327150" lvl="2" indent="-412750" eaLnBrk="1" hangingPunct="1"/>
            <a:r>
              <a:rPr lang="en-US" dirty="0"/>
              <a:t>Representative of Universities</a:t>
            </a:r>
          </a:p>
          <a:p>
            <a:pPr marL="1327150" lvl="2" indent="-412750" eaLnBrk="1" hangingPunct="1"/>
            <a:r>
              <a:rPr lang="en-US" dirty="0"/>
              <a:t>Representative of Adult Organizations</a:t>
            </a:r>
          </a:p>
          <a:p>
            <a:pPr marL="1327150" lvl="2" indent="-412750" eaLnBrk="1" hangingPunct="1"/>
            <a:r>
              <a:rPr lang="en-US" dirty="0"/>
              <a:t>Representative of Schools </a:t>
            </a:r>
          </a:p>
          <a:p>
            <a:pPr marL="1327150" lvl="2" indent="-412750" eaLnBrk="1" hangingPunct="1"/>
            <a:r>
              <a:rPr lang="en-US" dirty="0"/>
              <a:t>Members at  Large </a:t>
            </a:r>
          </a:p>
        </p:txBody>
      </p:sp>
    </p:spTree>
    <p:extLst>
      <p:ext uri="{BB962C8B-B14F-4D97-AF65-F5344CB8AC3E}">
        <p14:creationId xmlns:p14="http://schemas.microsoft.com/office/powerpoint/2010/main" val="17765448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81000" y="533400"/>
            <a:ext cx="8229600" cy="1143000"/>
          </a:xfrm>
        </p:spPr>
        <p:txBody>
          <a:bodyPr/>
          <a:lstStyle/>
          <a:p>
            <a:pPr eaLnBrk="1" hangingPunct="1"/>
            <a:r>
              <a:rPr lang="en-US" b="1" dirty="0">
                <a:solidFill>
                  <a:schemeClr val="tx1"/>
                </a:solidFill>
              </a:rPr>
              <a:t>Higher Education Accreditation Commission</a:t>
            </a:r>
            <a:br>
              <a:rPr lang="en-US" b="1" dirty="0">
                <a:solidFill>
                  <a:schemeClr val="tx1"/>
                </a:solidFill>
              </a:rPr>
            </a:br>
            <a:r>
              <a:rPr lang="en-US" b="1" dirty="0">
                <a:solidFill>
                  <a:schemeClr val="tx1"/>
                </a:solidFill>
              </a:rPr>
              <a:t>(HEAC)</a:t>
            </a:r>
          </a:p>
        </p:txBody>
      </p:sp>
      <p:sp>
        <p:nvSpPr>
          <p:cNvPr id="10243" name="Rectangle 3"/>
          <p:cNvSpPr>
            <a:spLocks noGrp="1" noChangeArrowheads="1"/>
          </p:cNvSpPr>
          <p:nvPr>
            <p:ph type="body" idx="1"/>
          </p:nvPr>
        </p:nvSpPr>
        <p:spPr>
          <a:xfrm>
            <a:off x="381000" y="1981200"/>
            <a:ext cx="8229600" cy="4525963"/>
          </a:xfrm>
        </p:spPr>
        <p:txBody>
          <a:bodyPr/>
          <a:lstStyle/>
          <a:p>
            <a:pPr marL="1035050" lvl="1" indent="-577850" eaLnBrk="1" hangingPunct="1"/>
            <a:r>
              <a:rPr lang="en-US" dirty="0"/>
              <a:t>Policy and Standards Development</a:t>
            </a:r>
          </a:p>
          <a:p>
            <a:pPr marL="1035050" lvl="1" indent="-577850" eaLnBrk="1" hangingPunct="1"/>
            <a:r>
              <a:rPr lang="en-US" dirty="0"/>
              <a:t>Selection of Review Panels</a:t>
            </a:r>
          </a:p>
          <a:p>
            <a:pPr marL="1035050" lvl="1" indent="-577850" eaLnBrk="1" hangingPunct="1"/>
            <a:r>
              <a:rPr lang="en-US" dirty="0"/>
              <a:t>Reviews Panel Recommendations</a:t>
            </a:r>
          </a:p>
          <a:p>
            <a:pPr marL="1035050" lvl="1" indent="-577850" eaLnBrk="1" hangingPunct="1"/>
            <a:r>
              <a:rPr lang="en-US" dirty="0"/>
              <a:t>Members</a:t>
            </a:r>
          </a:p>
          <a:p>
            <a:pPr marL="1327150" lvl="2" indent="-412750" eaLnBrk="1" hangingPunct="1"/>
            <a:r>
              <a:rPr lang="en-US" sz="2000" dirty="0"/>
              <a:t>Chair – Member of the AER Accreditation Council</a:t>
            </a:r>
          </a:p>
          <a:p>
            <a:pPr marL="1327150" lvl="2" indent="-412750" eaLnBrk="1" hangingPunct="1"/>
            <a:r>
              <a:rPr lang="en-US" sz="2000" dirty="0"/>
              <a:t>Representative from Low Vision Rehabilitation Division  </a:t>
            </a:r>
          </a:p>
          <a:p>
            <a:pPr marL="1327150" lvl="2" indent="-412750" eaLnBrk="1" hangingPunct="1"/>
            <a:r>
              <a:rPr lang="en-US" sz="2000" dirty="0"/>
              <a:t>Representative from Orientation and Mobility Division  </a:t>
            </a:r>
          </a:p>
          <a:p>
            <a:pPr marL="1327150" lvl="2" indent="-412750" eaLnBrk="1" hangingPunct="1"/>
            <a:r>
              <a:rPr lang="en-US" sz="2000" dirty="0"/>
              <a:t>Representative from Vision Rehabilitation Therapy Division </a:t>
            </a:r>
          </a:p>
          <a:p>
            <a:pPr marL="1327150" lvl="2" indent="-412750" eaLnBrk="1" hangingPunct="1"/>
            <a:r>
              <a:rPr lang="en-US" sz="2000" dirty="0"/>
              <a:t>Representative from Personnel Preparation Division</a:t>
            </a:r>
          </a:p>
          <a:p>
            <a:pPr marL="1327150" lvl="2" indent="-412750" eaLnBrk="1" hangingPunct="1"/>
            <a:r>
              <a:rPr lang="en-US" sz="2000" dirty="0"/>
              <a:t>Representative from Information and Technology Division </a:t>
            </a:r>
          </a:p>
          <a:p>
            <a:pPr marL="1327150" lvl="2" indent="-412750" eaLnBrk="1" hangingPunct="1"/>
            <a:r>
              <a:rPr lang="en-US" sz="2000" dirty="0"/>
              <a:t>Member at  Large </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80811" y="-228600"/>
            <a:ext cx="8229600" cy="1143000"/>
          </a:xfrm>
        </p:spPr>
        <p:txBody>
          <a:bodyPr/>
          <a:lstStyle/>
          <a:p>
            <a:pPr eaLnBrk="1" hangingPunct="1"/>
            <a:r>
              <a:rPr lang="en-US" b="1" dirty="0">
                <a:solidFill>
                  <a:schemeClr val="tx1"/>
                </a:solidFill>
              </a:rPr>
              <a:t>University Review Panel</a:t>
            </a:r>
          </a:p>
        </p:txBody>
      </p:sp>
      <p:sp>
        <p:nvSpPr>
          <p:cNvPr id="11267" name="Rectangle 3"/>
          <p:cNvSpPr>
            <a:spLocks noGrp="1" noChangeArrowheads="1"/>
          </p:cNvSpPr>
          <p:nvPr>
            <p:ph type="body" idx="1"/>
          </p:nvPr>
        </p:nvSpPr>
        <p:spPr>
          <a:xfrm>
            <a:off x="480811" y="762000"/>
            <a:ext cx="8229600" cy="4525963"/>
          </a:xfrm>
        </p:spPr>
        <p:txBody>
          <a:bodyPr/>
          <a:lstStyle/>
          <a:p>
            <a:pPr marL="660400" indent="-660400" eaLnBrk="1" hangingPunct="1"/>
            <a:r>
              <a:rPr lang="en-US" dirty="0"/>
              <a:t>The University Review Panel (URP)</a:t>
            </a:r>
          </a:p>
          <a:p>
            <a:pPr marL="1060450" lvl="1" indent="-660400" eaLnBrk="1" hangingPunct="1"/>
            <a:r>
              <a:rPr lang="en-US" dirty="0"/>
              <a:t>Members who have completed webinar and passed quiz</a:t>
            </a:r>
          </a:p>
          <a:p>
            <a:pPr marL="1060450" lvl="1" indent="-660400" eaLnBrk="1" hangingPunct="1"/>
            <a:r>
              <a:rPr lang="en-US" dirty="0"/>
              <a:t>Members work in teams of 4 to review</a:t>
            </a:r>
          </a:p>
          <a:p>
            <a:pPr marL="1460500" lvl="2" indent="-660400" eaLnBrk="1" hangingPunct="1"/>
            <a:r>
              <a:rPr lang="en-US" dirty="0"/>
              <a:t>Team has one university member, two members of the discipline, and one from a related discipline</a:t>
            </a:r>
          </a:p>
          <a:p>
            <a:pPr marL="1460500" lvl="2" indent="-660400" eaLnBrk="1" hangingPunct="1"/>
            <a:r>
              <a:rPr lang="en-US" dirty="0"/>
              <a:t>All 4 review core standards</a:t>
            </a:r>
          </a:p>
          <a:p>
            <a:pPr marL="1460500" lvl="2" indent="-660400" eaLnBrk="1" hangingPunct="1"/>
            <a:r>
              <a:rPr lang="en-US" dirty="0"/>
              <a:t>Pairs divide the disciplinary standards and use Survey Monkey rubric</a:t>
            </a:r>
          </a:p>
          <a:p>
            <a:pPr marL="1460500" lvl="2" indent="-660400" eaLnBrk="1" hangingPunct="1"/>
            <a:r>
              <a:rPr lang="en-US" dirty="0"/>
              <a:t>Team chair conducts phone interviews with:     1) faculty 2) students</a:t>
            </a:r>
          </a:p>
          <a:p>
            <a:pPr marL="1460500" lvl="2" indent="-660400" eaLnBrk="1" hangingPunct="1"/>
            <a:r>
              <a:rPr lang="en-US" dirty="0"/>
              <a:t>Team makes recommendation</a:t>
            </a:r>
          </a:p>
          <a:p>
            <a:pPr marL="1460500" lvl="2" indent="-660400" eaLnBrk="1" hangingPunct="1"/>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86499" y="78557"/>
            <a:ext cx="8229600" cy="1143000"/>
          </a:xfrm>
        </p:spPr>
        <p:txBody>
          <a:bodyPr/>
          <a:lstStyle/>
          <a:p>
            <a:pPr eaLnBrk="1" hangingPunct="1"/>
            <a:r>
              <a:rPr lang="en-US" sz="3600" b="1" dirty="0">
                <a:solidFill>
                  <a:schemeClr val="tx1"/>
                </a:solidFill>
              </a:rPr>
              <a:t>Steps in University Review Process</a:t>
            </a:r>
          </a:p>
        </p:txBody>
      </p:sp>
      <p:sp>
        <p:nvSpPr>
          <p:cNvPr id="9219" name="Rectangle 3"/>
          <p:cNvSpPr>
            <a:spLocks noGrp="1" noChangeArrowheads="1"/>
          </p:cNvSpPr>
          <p:nvPr>
            <p:ph type="body" idx="1"/>
          </p:nvPr>
        </p:nvSpPr>
        <p:spPr>
          <a:xfrm>
            <a:off x="381000" y="1219200"/>
            <a:ext cx="8229600" cy="4525963"/>
          </a:xfrm>
        </p:spPr>
        <p:txBody>
          <a:bodyPr/>
          <a:lstStyle/>
          <a:p>
            <a:pPr eaLnBrk="1" hangingPunct="1">
              <a:lnSpc>
                <a:spcPct val="80000"/>
              </a:lnSpc>
            </a:pPr>
            <a:r>
              <a:rPr lang="en-US" sz="1900" dirty="0"/>
              <a:t>The program submits letter of intent to apply for review (30 days in advance)</a:t>
            </a:r>
          </a:p>
          <a:p>
            <a:pPr eaLnBrk="1" hangingPunct="1">
              <a:lnSpc>
                <a:spcPct val="80000"/>
              </a:lnSpc>
            </a:pPr>
            <a:r>
              <a:rPr lang="en-US" sz="1900" dirty="0"/>
              <a:t>The program completes a self study guide and submits on-line using approved naming format (template available).</a:t>
            </a:r>
          </a:p>
          <a:p>
            <a:pPr eaLnBrk="1" hangingPunct="1">
              <a:lnSpc>
                <a:spcPct val="80000"/>
              </a:lnSpc>
            </a:pPr>
            <a:r>
              <a:rPr lang="en-US" sz="1900" dirty="0"/>
              <a:t>A review team is appointed by AER and confirmed by the University</a:t>
            </a:r>
          </a:p>
          <a:p>
            <a:pPr eaLnBrk="1" hangingPunct="1">
              <a:lnSpc>
                <a:spcPct val="80000"/>
              </a:lnSpc>
            </a:pPr>
            <a:r>
              <a:rPr lang="en-US" sz="1900" dirty="0"/>
              <a:t>A </a:t>
            </a:r>
            <a:r>
              <a:rPr lang="en-US" sz="1900" i="1" dirty="0"/>
              <a:t>Kick-Off</a:t>
            </a:r>
            <a:r>
              <a:rPr lang="en-US" sz="1900" dirty="0"/>
              <a:t> conference call is held to divide up the panel tasks</a:t>
            </a:r>
          </a:p>
          <a:p>
            <a:pPr eaLnBrk="1" hangingPunct="1">
              <a:lnSpc>
                <a:spcPct val="80000"/>
              </a:lnSpc>
            </a:pPr>
            <a:r>
              <a:rPr lang="en-US" sz="1900" dirty="0"/>
              <a:t>The review team studies the self study guide submitted online and completes rubrics online using Survey Monkey to determine compliance</a:t>
            </a:r>
          </a:p>
          <a:p>
            <a:pPr eaLnBrk="1" hangingPunct="1">
              <a:lnSpc>
                <a:spcPct val="80000"/>
              </a:lnSpc>
            </a:pPr>
            <a:r>
              <a:rPr lang="en-US" sz="1900" dirty="0"/>
              <a:t>The review team chair or his/her designee conducts separate telephone interviews with program leadership and students</a:t>
            </a:r>
          </a:p>
          <a:p>
            <a:pPr lvl="1" eaLnBrk="1" hangingPunct="1">
              <a:lnSpc>
                <a:spcPct val="80000"/>
              </a:lnSpc>
            </a:pPr>
            <a:r>
              <a:rPr lang="en-US" sz="1400" dirty="0"/>
              <a:t>This could result in changes to previous submissions on Survey Monkey</a:t>
            </a:r>
          </a:p>
          <a:p>
            <a:pPr eaLnBrk="1" hangingPunct="1">
              <a:lnSpc>
                <a:spcPct val="80000"/>
              </a:lnSpc>
            </a:pPr>
            <a:r>
              <a:rPr lang="en-US" sz="1900" dirty="0"/>
              <a:t>The review team chair convenes a telephone conference for its members to discuss the complied data, formulate a report, make a recommendation and submit findings  and preliminary recommendation to the Higher Education Accreditation Commission (HEAC)</a:t>
            </a:r>
          </a:p>
          <a:p>
            <a:pPr eaLnBrk="1" hangingPunct="1">
              <a:lnSpc>
                <a:spcPct val="80000"/>
              </a:lnSpc>
            </a:pPr>
            <a:r>
              <a:rPr lang="en-US" sz="1900" dirty="0"/>
              <a:t>The HEAC determines if standards are met and status recommendation</a:t>
            </a:r>
          </a:p>
          <a:p>
            <a:pPr eaLnBrk="1" hangingPunct="1">
              <a:lnSpc>
                <a:spcPct val="80000"/>
              </a:lnSpc>
            </a:pPr>
            <a:r>
              <a:rPr lang="en-US" sz="1900" dirty="0"/>
              <a:t>Chair of HEAC presents recommendation to the AER Accreditation Council for a vote</a:t>
            </a:r>
          </a:p>
        </p:txBody>
      </p:sp>
      <p:sp>
        <p:nvSpPr>
          <p:cNvPr id="9220" name="TextBox 1"/>
          <p:cNvSpPr txBox="1">
            <a:spLocks noChangeArrowheads="1"/>
          </p:cNvSpPr>
          <p:nvPr/>
        </p:nvSpPr>
        <p:spPr bwMode="auto">
          <a:xfrm>
            <a:off x="609600" y="6096000"/>
            <a:ext cx="7772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a:solidFill>
                  <a:srgbClr val="FF0000"/>
                </a:solidFill>
              </a:rPr>
              <a:t>Note: Review team should follow detailed instructions provided in the document labeled “</a:t>
            </a:r>
            <a:r>
              <a:rPr lang="en-US" i="1" dirty="0">
                <a:solidFill>
                  <a:srgbClr val="FF0000"/>
                </a:solidFill>
              </a:rPr>
              <a:t>MODEL TEAM REVIEW PROCESS</a:t>
            </a:r>
            <a:r>
              <a:rPr lang="en-US" dirty="0">
                <a:solidFill>
                  <a:srgbClr val="FF0000"/>
                </a:solidFill>
              </a:rPr>
              <a:t>”</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b="1" dirty="0">
                <a:solidFill>
                  <a:schemeClr val="tx1"/>
                </a:solidFill>
              </a:rPr>
              <a:t>Processing Fee</a:t>
            </a:r>
          </a:p>
        </p:txBody>
      </p:sp>
      <p:sp>
        <p:nvSpPr>
          <p:cNvPr id="5123" name="Rectangle 3"/>
          <p:cNvSpPr>
            <a:spLocks noGrp="1" noChangeArrowheads="1"/>
          </p:cNvSpPr>
          <p:nvPr>
            <p:ph type="body" idx="1"/>
          </p:nvPr>
        </p:nvSpPr>
        <p:spPr/>
        <p:txBody>
          <a:bodyPr/>
          <a:lstStyle/>
          <a:p>
            <a:pPr eaLnBrk="1" hangingPunct="1"/>
            <a:r>
              <a:rPr lang="en-US" b="1" dirty="0">
                <a:solidFill>
                  <a:srgbClr val="FF0000"/>
                </a:solidFill>
              </a:rPr>
              <a:t>$</a:t>
            </a:r>
            <a:r>
              <a:rPr lang="en-US" dirty="0">
                <a:solidFill>
                  <a:srgbClr val="FF0000"/>
                </a:solidFill>
              </a:rPr>
              <a:t>1750 </a:t>
            </a:r>
            <a:r>
              <a:rPr lang="en-US" dirty="0"/>
              <a:t>is required fee to cover costs of the accreditation process.</a:t>
            </a:r>
          </a:p>
          <a:p>
            <a:pPr lvl="1" eaLnBrk="1" hangingPunct="1"/>
            <a:r>
              <a:rPr lang="en-US" dirty="0"/>
              <a:t>Second Program </a:t>
            </a:r>
            <a:r>
              <a:rPr lang="en-US" dirty="0">
                <a:solidFill>
                  <a:srgbClr val="FF0000"/>
                </a:solidFill>
              </a:rPr>
              <a:t>$1500</a:t>
            </a:r>
          </a:p>
          <a:p>
            <a:pPr lvl="1" eaLnBrk="1" hangingPunct="1"/>
            <a:r>
              <a:rPr lang="en-US" dirty="0"/>
              <a:t>Third Program </a:t>
            </a:r>
            <a:r>
              <a:rPr lang="en-US" dirty="0">
                <a:solidFill>
                  <a:srgbClr val="FF0000"/>
                </a:solidFill>
              </a:rPr>
              <a:t>$1250</a:t>
            </a:r>
          </a:p>
          <a:p>
            <a:pPr eaLnBrk="1" hangingPunct="1"/>
            <a:r>
              <a:rPr lang="en-US" dirty="0"/>
              <a:t>The teams of reviewers receive </a:t>
            </a:r>
            <a:r>
              <a:rPr lang="en-US" dirty="0">
                <a:solidFill>
                  <a:srgbClr val="FF0000"/>
                </a:solidFill>
              </a:rPr>
              <a:t>a payment </a:t>
            </a:r>
            <a:r>
              <a:rPr lang="en-US" dirty="0"/>
              <a:t>as a token of appreciation.</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8971" y="-228600"/>
            <a:ext cx="8229600" cy="1143000"/>
          </a:xfrm>
        </p:spPr>
        <p:txBody>
          <a:bodyPr/>
          <a:lstStyle/>
          <a:p>
            <a:r>
              <a:rPr lang="en-US" b="1" dirty="0">
                <a:solidFill>
                  <a:schemeClr val="tx1"/>
                </a:solidFill>
              </a:rPr>
              <a:t>Application Narrative</a:t>
            </a:r>
          </a:p>
        </p:txBody>
      </p:sp>
      <p:sp>
        <p:nvSpPr>
          <p:cNvPr id="3" name="Content Placeholder 2"/>
          <p:cNvSpPr>
            <a:spLocks noGrp="1"/>
          </p:cNvSpPr>
          <p:nvPr>
            <p:ph idx="1"/>
          </p:nvPr>
        </p:nvSpPr>
        <p:spPr>
          <a:xfrm>
            <a:off x="478971" y="892629"/>
            <a:ext cx="8229600" cy="4525963"/>
          </a:xfrm>
        </p:spPr>
        <p:txBody>
          <a:bodyPr/>
          <a:lstStyle/>
          <a:p>
            <a:r>
              <a:rPr lang="en-US" dirty="0"/>
              <a:t>Three Sections</a:t>
            </a:r>
          </a:p>
          <a:p>
            <a:pPr lvl="1"/>
            <a:r>
              <a:rPr lang="en-US" dirty="0"/>
              <a:t>Section I  </a:t>
            </a:r>
          </a:p>
          <a:p>
            <a:pPr lvl="2"/>
            <a:r>
              <a:rPr lang="en-US" dirty="0"/>
              <a:t>Background Information</a:t>
            </a:r>
          </a:p>
          <a:p>
            <a:pPr lvl="1"/>
            <a:r>
              <a:rPr lang="en-US" dirty="0"/>
              <a:t>Section II </a:t>
            </a:r>
          </a:p>
          <a:p>
            <a:pPr lvl="2"/>
            <a:r>
              <a:rPr lang="en-US" dirty="0"/>
              <a:t>Program Information</a:t>
            </a:r>
          </a:p>
          <a:p>
            <a:pPr lvl="2"/>
            <a:r>
              <a:rPr lang="en-US" dirty="0"/>
              <a:t>List of Required Documents</a:t>
            </a:r>
          </a:p>
          <a:p>
            <a:pPr lvl="1"/>
            <a:r>
              <a:rPr lang="en-US" dirty="0"/>
              <a:t>Section III </a:t>
            </a:r>
          </a:p>
          <a:p>
            <a:pPr lvl="2"/>
            <a:r>
              <a:rPr lang="en-US" dirty="0"/>
              <a:t>Philosophy</a:t>
            </a:r>
          </a:p>
          <a:p>
            <a:pPr lvl="2"/>
            <a:r>
              <a:rPr lang="en-US" dirty="0"/>
              <a:t>Strategic Direction</a:t>
            </a:r>
          </a:p>
          <a:p>
            <a:pPr marL="457200" lvl="1" indent="0">
              <a:buNone/>
            </a:pPr>
            <a:endParaRPr lang="en-US" dirty="0"/>
          </a:p>
          <a:p>
            <a:pPr marL="0" indent="0">
              <a:buNone/>
            </a:pPr>
            <a:endParaRPr lang="en-US" dirty="0"/>
          </a:p>
        </p:txBody>
      </p:sp>
    </p:spTree>
    <p:extLst>
      <p:ext uri="{BB962C8B-B14F-4D97-AF65-F5344CB8AC3E}">
        <p14:creationId xmlns:p14="http://schemas.microsoft.com/office/powerpoint/2010/main" val="10026004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304800"/>
            <a:ext cx="8229600" cy="1143000"/>
          </a:xfrm>
        </p:spPr>
        <p:txBody>
          <a:bodyPr/>
          <a:lstStyle/>
          <a:p>
            <a:pPr eaLnBrk="1" hangingPunct="1"/>
            <a:r>
              <a:rPr lang="en-US" b="1" dirty="0">
                <a:solidFill>
                  <a:schemeClr val="tx1"/>
                </a:solidFill>
              </a:rPr>
              <a:t>Application Section II</a:t>
            </a:r>
          </a:p>
        </p:txBody>
      </p:sp>
      <p:sp>
        <p:nvSpPr>
          <p:cNvPr id="19459" name="Rectangle 3"/>
          <p:cNvSpPr>
            <a:spLocks noGrp="1" noChangeArrowheads="1"/>
          </p:cNvSpPr>
          <p:nvPr>
            <p:ph type="body" idx="1"/>
          </p:nvPr>
        </p:nvSpPr>
        <p:spPr/>
        <p:txBody>
          <a:bodyPr/>
          <a:lstStyle/>
          <a:p>
            <a:pPr eaLnBrk="1" hangingPunct="1">
              <a:lnSpc>
                <a:spcPct val="90000"/>
              </a:lnSpc>
            </a:pPr>
            <a:r>
              <a:rPr lang="en-US" b="1" dirty="0"/>
              <a:t>LIST OF REQUIRED DOCUMENTS TO BE SUBMITTED </a:t>
            </a:r>
            <a:endParaRPr lang="en-US" dirty="0"/>
          </a:p>
          <a:p>
            <a:pPr lvl="1" eaLnBrk="1" hangingPunct="1">
              <a:lnSpc>
                <a:spcPct val="90000"/>
              </a:lnSpc>
            </a:pPr>
            <a:r>
              <a:rPr lang="en-US" dirty="0"/>
              <a:t>Curricular vitae/resume for all program faculty and clinical supervisors</a:t>
            </a:r>
          </a:p>
          <a:p>
            <a:pPr lvl="1" eaLnBrk="1" hangingPunct="1">
              <a:lnSpc>
                <a:spcPct val="90000"/>
              </a:lnSpc>
            </a:pPr>
            <a:r>
              <a:rPr lang="en-US" dirty="0"/>
              <a:t>Course Syllabi</a:t>
            </a:r>
          </a:p>
          <a:p>
            <a:pPr lvl="1" eaLnBrk="1" hangingPunct="1">
              <a:lnSpc>
                <a:spcPct val="90000"/>
              </a:lnSpc>
            </a:pPr>
            <a:r>
              <a:rPr lang="en-US" dirty="0"/>
              <a:t>Current and proposed budgets</a:t>
            </a:r>
          </a:p>
          <a:p>
            <a:pPr lvl="1" eaLnBrk="1" hangingPunct="1">
              <a:lnSpc>
                <a:spcPct val="90000"/>
              </a:lnSpc>
            </a:pPr>
            <a:r>
              <a:rPr lang="en-US" dirty="0"/>
              <a:t>Inventory of program materials for student use</a:t>
            </a:r>
          </a:p>
          <a:p>
            <a:pPr lvl="1" eaLnBrk="1" hangingPunct="1">
              <a:lnSpc>
                <a:spcPct val="90000"/>
              </a:lnSpc>
            </a:pPr>
            <a:r>
              <a:rPr lang="en-US" dirty="0"/>
              <a:t>Proof of program evaluation</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763000" cy="1143000"/>
          </a:xfrm>
        </p:spPr>
        <p:txBody>
          <a:bodyPr/>
          <a:lstStyle/>
          <a:p>
            <a:r>
              <a:rPr lang="en-US" sz="4000" b="1" dirty="0">
                <a:solidFill>
                  <a:schemeClr val="tx1"/>
                </a:solidFill>
              </a:rPr>
              <a:t>Classification of Standards</a:t>
            </a:r>
          </a:p>
        </p:txBody>
      </p:sp>
      <p:sp>
        <p:nvSpPr>
          <p:cNvPr id="3" name="Content Placeholder 2"/>
          <p:cNvSpPr>
            <a:spLocks noGrp="1"/>
          </p:cNvSpPr>
          <p:nvPr>
            <p:ph idx="1"/>
          </p:nvPr>
        </p:nvSpPr>
        <p:spPr/>
        <p:txBody>
          <a:bodyPr/>
          <a:lstStyle/>
          <a:p>
            <a:r>
              <a:rPr lang="en-US" dirty="0"/>
              <a:t>Standards are classified as either </a:t>
            </a:r>
            <a:r>
              <a:rPr lang="en-US" dirty="0">
                <a:solidFill>
                  <a:srgbClr val="C00000"/>
                </a:solidFill>
              </a:rPr>
              <a:t>CORE</a:t>
            </a:r>
            <a:r>
              <a:rPr lang="en-US" dirty="0"/>
              <a:t> (all must be met) or </a:t>
            </a:r>
            <a:r>
              <a:rPr lang="en-US" dirty="0">
                <a:solidFill>
                  <a:srgbClr val="C00000"/>
                </a:solidFill>
              </a:rPr>
              <a:t>CURRICULAR</a:t>
            </a:r>
            <a:r>
              <a:rPr lang="en-US" dirty="0"/>
              <a:t> (at least 95% compliance) for full accreditation</a:t>
            </a:r>
          </a:p>
          <a:p>
            <a:r>
              <a:rPr lang="en-US" dirty="0">
                <a:solidFill>
                  <a:srgbClr val="C00000"/>
                </a:solidFill>
              </a:rPr>
              <a:t>Curricular</a:t>
            </a:r>
            <a:r>
              <a:rPr lang="en-US" dirty="0"/>
              <a:t> (content applicable to a specific discipline) such as O&amp;M, VRT, TSVI, LV, AT</a:t>
            </a:r>
          </a:p>
        </p:txBody>
      </p:sp>
    </p:spTree>
    <p:extLst>
      <p:ext uri="{BB962C8B-B14F-4D97-AF65-F5344CB8AC3E}">
        <p14:creationId xmlns:p14="http://schemas.microsoft.com/office/powerpoint/2010/main" val="40712624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1143000"/>
          </a:xfrm>
        </p:spPr>
        <p:txBody>
          <a:bodyPr/>
          <a:lstStyle/>
          <a:p>
            <a:r>
              <a:rPr lang="en-US" b="1" dirty="0">
                <a:solidFill>
                  <a:schemeClr val="tx1"/>
                </a:solidFill>
              </a:rPr>
              <a:t>AER Personnel Prep Standards</a:t>
            </a:r>
          </a:p>
        </p:txBody>
      </p:sp>
      <p:sp>
        <p:nvSpPr>
          <p:cNvPr id="3" name="Content Placeholder 2"/>
          <p:cNvSpPr>
            <a:spLocks noGrp="1"/>
          </p:cNvSpPr>
          <p:nvPr>
            <p:ph idx="1"/>
          </p:nvPr>
        </p:nvSpPr>
        <p:spPr>
          <a:xfrm>
            <a:off x="457200" y="914400"/>
            <a:ext cx="8229600" cy="4525963"/>
          </a:xfrm>
        </p:spPr>
        <p:txBody>
          <a:bodyPr/>
          <a:lstStyle/>
          <a:p>
            <a:r>
              <a:rPr lang="en-US" sz="2400" dirty="0"/>
              <a:t>Core Standards:</a:t>
            </a:r>
          </a:p>
          <a:p>
            <a:pPr lvl="1"/>
            <a:r>
              <a:rPr lang="en-US" sz="2000" dirty="0"/>
              <a:t>Administrative Standards – 13 </a:t>
            </a:r>
          </a:p>
          <a:p>
            <a:pPr lvl="1"/>
            <a:r>
              <a:rPr lang="en-US" sz="2000" dirty="0"/>
              <a:t>Academic Faculty Standards – 4</a:t>
            </a:r>
          </a:p>
          <a:p>
            <a:pPr lvl="1"/>
            <a:r>
              <a:rPr lang="en-US" sz="2000" dirty="0"/>
              <a:t>Clinical (Field Based) Faculty Standards – 4</a:t>
            </a:r>
          </a:p>
          <a:p>
            <a:pPr lvl="1"/>
            <a:r>
              <a:rPr lang="en-US" sz="2000" dirty="0"/>
              <a:t>Clinical Standards – 9 </a:t>
            </a:r>
          </a:p>
          <a:p>
            <a:pPr lvl="1"/>
            <a:r>
              <a:rPr lang="en-US" sz="2000" dirty="0"/>
              <a:t>Assessment and Program Evaluation – 9 </a:t>
            </a:r>
          </a:p>
          <a:p>
            <a:r>
              <a:rPr lang="en-US" sz="2400" dirty="0"/>
              <a:t>Curricular Standards</a:t>
            </a:r>
          </a:p>
          <a:p>
            <a:pPr lvl="1"/>
            <a:r>
              <a:rPr lang="en-US" sz="2000" dirty="0"/>
              <a:t>OMS Standards – 169 (critical)</a:t>
            </a:r>
          </a:p>
          <a:p>
            <a:pPr lvl="1"/>
            <a:r>
              <a:rPr lang="en-US" sz="2000" dirty="0"/>
              <a:t>VRT Standards – 168 (critical)</a:t>
            </a:r>
          </a:p>
          <a:p>
            <a:pPr lvl="1"/>
            <a:r>
              <a:rPr lang="en-US" sz="2000" dirty="0"/>
              <a:t>TVI Standards – 240 (critical)</a:t>
            </a:r>
          </a:p>
          <a:p>
            <a:pPr lvl="1"/>
            <a:r>
              <a:rPr lang="en-US" sz="2000" dirty="0"/>
              <a:t>LVT Standards – 74 (critical)</a:t>
            </a:r>
          </a:p>
          <a:p>
            <a:pPr lvl="1"/>
            <a:r>
              <a:rPr lang="en-US" sz="2000" dirty="0"/>
              <a:t>AT Standards – 63 (critical)</a:t>
            </a:r>
          </a:p>
          <a:p>
            <a:pPr marL="0" indent="0">
              <a:buNone/>
            </a:pPr>
            <a:endParaRPr lang="en-US" sz="2400" dirty="0"/>
          </a:p>
          <a:p>
            <a:endParaRPr lang="en-US" dirty="0"/>
          </a:p>
        </p:txBody>
      </p:sp>
      <p:sp>
        <p:nvSpPr>
          <p:cNvPr id="4" name="TextBox 3"/>
          <p:cNvSpPr txBox="1"/>
          <p:nvPr/>
        </p:nvSpPr>
        <p:spPr>
          <a:xfrm>
            <a:off x="685800" y="6126163"/>
            <a:ext cx="7620000" cy="646331"/>
          </a:xfrm>
          <a:prstGeom prst="rect">
            <a:avLst/>
          </a:prstGeom>
          <a:noFill/>
        </p:spPr>
        <p:txBody>
          <a:bodyPr wrap="square" rtlCol="0">
            <a:spAutoFit/>
          </a:bodyPr>
          <a:lstStyle/>
          <a:p>
            <a:r>
              <a:rPr lang="en-US" dirty="0"/>
              <a:t>All standards available at </a:t>
            </a:r>
            <a:r>
              <a:rPr lang="en-US" u="sng" dirty="0">
                <a:solidFill>
                  <a:srgbClr val="0066FF"/>
                </a:solidFill>
              </a:rPr>
              <a:t>https://aerbvi.org/resources/career-center/university-review-program/</a:t>
            </a:r>
          </a:p>
        </p:txBody>
      </p:sp>
    </p:spTree>
    <p:extLst>
      <p:ext uri="{BB962C8B-B14F-4D97-AF65-F5344CB8AC3E}">
        <p14:creationId xmlns:p14="http://schemas.microsoft.com/office/powerpoint/2010/main" val="26220385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28600"/>
            <a:ext cx="8610600" cy="1143000"/>
          </a:xfrm>
        </p:spPr>
        <p:txBody>
          <a:bodyPr/>
          <a:lstStyle/>
          <a:p>
            <a:pPr eaLnBrk="1" hangingPunct="1"/>
            <a:r>
              <a:rPr lang="en-US" b="1" dirty="0">
                <a:solidFill>
                  <a:schemeClr val="tx1"/>
                </a:solidFill>
              </a:rPr>
              <a:t>Core Administrative Standards</a:t>
            </a:r>
          </a:p>
        </p:txBody>
      </p:sp>
      <p:sp>
        <p:nvSpPr>
          <p:cNvPr id="22531" name="Rectangle 3"/>
          <p:cNvSpPr>
            <a:spLocks noGrp="1" noChangeArrowheads="1"/>
          </p:cNvSpPr>
          <p:nvPr>
            <p:ph type="body" idx="1"/>
          </p:nvPr>
        </p:nvSpPr>
        <p:spPr>
          <a:xfrm>
            <a:off x="457200" y="1752600"/>
            <a:ext cx="8229600" cy="4525963"/>
          </a:xfrm>
        </p:spPr>
        <p:txBody>
          <a:bodyPr/>
          <a:lstStyle/>
          <a:p>
            <a:pPr eaLnBrk="1" hangingPunct="1">
              <a:lnSpc>
                <a:spcPct val="80000"/>
              </a:lnSpc>
            </a:pPr>
            <a:r>
              <a:rPr lang="en-US" sz="2400" dirty="0"/>
              <a:t>Accredited by a regional higher education accrediting body</a:t>
            </a:r>
          </a:p>
          <a:p>
            <a:pPr eaLnBrk="1" hangingPunct="1">
              <a:lnSpc>
                <a:spcPct val="80000"/>
              </a:lnSpc>
            </a:pPr>
            <a:r>
              <a:rPr lang="en-US" sz="2400" dirty="0"/>
              <a:t>Internally recognized as part of a degree program or university recognized certificate program</a:t>
            </a:r>
          </a:p>
          <a:p>
            <a:pPr eaLnBrk="1" hangingPunct="1">
              <a:lnSpc>
                <a:spcPct val="80000"/>
              </a:lnSpc>
            </a:pPr>
            <a:r>
              <a:rPr lang="en-US" sz="2400" dirty="0"/>
              <a:t>Encompasses the competencies established for each discipline</a:t>
            </a:r>
          </a:p>
          <a:p>
            <a:pPr eaLnBrk="1" hangingPunct="1">
              <a:lnSpc>
                <a:spcPct val="80000"/>
              </a:lnSpc>
            </a:pPr>
            <a:r>
              <a:rPr lang="en-US" sz="2400" dirty="0"/>
              <a:t>In existence for a year</a:t>
            </a:r>
          </a:p>
          <a:p>
            <a:pPr eaLnBrk="1" hangingPunct="1">
              <a:lnSpc>
                <a:spcPct val="80000"/>
              </a:lnSpc>
            </a:pPr>
            <a:r>
              <a:rPr lang="en-US" sz="2400" dirty="0"/>
              <a:t>Offered at the baccalaureate or higher level.</a:t>
            </a:r>
          </a:p>
          <a:p>
            <a:pPr eaLnBrk="1" hangingPunct="1">
              <a:lnSpc>
                <a:spcPct val="80000"/>
              </a:lnSpc>
            </a:pPr>
            <a:r>
              <a:rPr lang="en-US" sz="2400" dirty="0"/>
              <a:t>University commitment is evident</a:t>
            </a:r>
          </a:p>
          <a:p>
            <a:pPr eaLnBrk="1" hangingPunct="1">
              <a:lnSpc>
                <a:spcPct val="80000"/>
              </a:lnSpc>
            </a:pPr>
            <a:r>
              <a:rPr lang="en-US" sz="2400" dirty="0"/>
              <a:t>ADA compliant</a:t>
            </a:r>
          </a:p>
          <a:p>
            <a:pPr eaLnBrk="1" hangingPunct="1">
              <a:lnSpc>
                <a:spcPct val="80000"/>
              </a:lnSpc>
            </a:pPr>
            <a:r>
              <a:rPr lang="en-US" sz="2400" dirty="0"/>
              <a:t>Maintains services to students with disabilities</a:t>
            </a:r>
          </a:p>
          <a:p>
            <a:pPr eaLnBrk="1" hangingPunct="1">
              <a:lnSpc>
                <a:spcPct val="80000"/>
              </a:lnSpc>
            </a:pPr>
            <a:r>
              <a:rPr lang="en-US" sz="2400" dirty="0"/>
              <a:t>Non-discrimination doctrine </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763000" cy="1143000"/>
          </a:xfrm>
        </p:spPr>
        <p:txBody>
          <a:bodyPr/>
          <a:lstStyle/>
          <a:p>
            <a:r>
              <a:rPr lang="en-US" sz="4000" b="1" dirty="0">
                <a:solidFill>
                  <a:schemeClr val="tx1"/>
                </a:solidFill>
              </a:rPr>
              <a:t>Core Administrative Standards</a:t>
            </a:r>
          </a:p>
        </p:txBody>
      </p:sp>
      <p:sp>
        <p:nvSpPr>
          <p:cNvPr id="3" name="Content Placeholder 2"/>
          <p:cNvSpPr>
            <a:spLocks noGrp="1"/>
          </p:cNvSpPr>
          <p:nvPr>
            <p:ph idx="1"/>
          </p:nvPr>
        </p:nvSpPr>
        <p:spPr/>
        <p:txBody>
          <a:bodyPr/>
          <a:lstStyle/>
          <a:p>
            <a:pPr algn="just"/>
            <a:r>
              <a:rPr lang="en-US" dirty="0"/>
              <a:t>Adequate Physical Facilities</a:t>
            </a:r>
          </a:p>
          <a:p>
            <a:r>
              <a:rPr lang="en-US" dirty="0"/>
              <a:t>Necessary Equipment, Materials, and Assistive Technology</a:t>
            </a:r>
          </a:p>
          <a:p>
            <a:pPr algn="just"/>
            <a:r>
              <a:rPr lang="en-US" dirty="0"/>
              <a:t>Adequate Library Holdings</a:t>
            </a:r>
          </a:p>
          <a:p>
            <a:pPr algn="just"/>
            <a:r>
              <a:rPr lang="en-US" dirty="0"/>
              <a:t>Accessible and Usable Teaching Methods</a:t>
            </a:r>
          </a:p>
        </p:txBody>
      </p:sp>
    </p:spTree>
    <p:extLst>
      <p:ext uri="{BB962C8B-B14F-4D97-AF65-F5344CB8AC3E}">
        <p14:creationId xmlns:p14="http://schemas.microsoft.com/office/powerpoint/2010/main" val="28727914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457200"/>
            <a:ext cx="8229600" cy="1143000"/>
          </a:xfrm>
        </p:spPr>
        <p:txBody>
          <a:bodyPr/>
          <a:lstStyle/>
          <a:p>
            <a:pPr eaLnBrk="1" hangingPunct="1"/>
            <a:r>
              <a:rPr lang="en-US" b="1" dirty="0">
                <a:solidFill>
                  <a:schemeClr val="tx1"/>
                </a:solidFill>
              </a:rPr>
              <a:t>Core Academic Faculty Standards</a:t>
            </a:r>
            <a:br>
              <a:rPr lang="en-US" b="1" dirty="0">
                <a:solidFill>
                  <a:schemeClr val="tx1"/>
                </a:solidFill>
              </a:rPr>
            </a:br>
            <a:endParaRPr lang="en-US" b="1" dirty="0">
              <a:solidFill>
                <a:schemeClr val="tx1"/>
              </a:solidFill>
            </a:endParaRPr>
          </a:p>
        </p:txBody>
      </p:sp>
      <p:sp>
        <p:nvSpPr>
          <p:cNvPr id="23555" name="Rectangle 3"/>
          <p:cNvSpPr>
            <a:spLocks noGrp="1" noChangeArrowheads="1"/>
          </p:cNvSpPr>
          <p:nvPr>
            <p:ph type="body" idx="1"/>
          </p:nvPr>
        </p:nvSpPr>
        <p:spPr/>
        <p:txBody>
          <a:bodyPr/>
          <a:lstStyle/>
          <a:p>
            <a:pPr eaLnBrk="1" hangingPunct="1">
              <a:lnSpc>
                <a:spcPct val="80000"/>
              </a:lnSpc>
            </a:pPr>
            <a:r>
              <a:rPr lang="en-US" sz="2000" dirty="0"/>
              <a:t>At least one full time faculty member with the responsibility of administering the program including supervision and/or direct provision of instruction</a:t>
            </a:r>
          </a:p>
          <a:p>
            <a:pPr eaLnBrk="1" hangingPunct="1">
              <a:lnSpc>
                <a:spcPct val="80000"/>
              </a:lnSpc>
            </a:pPr>
            <a:r>
              <a:rPr lang="en-US" sz="2000" dirty="0"/>
              <a:t>A minimum of 1 full time faculty member within the discipline being offered who dedicates at least .75  FTE to preparation of professionals (</a:t>
            </a:r>
            <a:r>
              <a:rPr lang="en-US" sz="2000" b="1" dirty="0"/>
              <a:t>can be same as person above</a:t>
            </a:r>
            <a:r>
              <a:rPr lang="en-US" sz="2000" dirty="0"/>
              <a:t>) (</a:t>
            </a:r>
            <a:r>
              <a:rPr lang="en-US" sz="2000" b="1" dirty="0"/>
              <a:t>doctorate </a:t>
            </a:r>
            <a:r>
              <a:rPr lang="en-US" sz="2000" dirty="0"/>
              <a:t>and 3 years experience)</a:t>
            </a:r>
          </a:p>
          <a:p>
            <a:pPr eaLnBrk="1" hangingPunct="1">
              <a:lnSpc>
                <a:spcPct val="80000"/>
              </a:lnSpc>
            </a:pPr>
            <a:r>
              <a:rPr lang="en-US" sz="2000" dirty="0"/>
              <a:t>A program with more than one vision discipline, must have at least one faculty with at least .50 FTE assignment in the additional vision discipline (O&amp;M, VRT, TVI, LVT, ATIS) who must</a:t>
            </a:r>
          </a:p>
          <a:p>
            <a:pPr lvl="1" eaLnBrk="1" hangingPunct="1">
              <a:lnSpc>
                <a:spcPct val="80000"/>
              </a:lnSpc>
            </a:pPr>
            <a:r>
              <a:rPr lang="en-US" sz="1800" dirty="0"/>
              <a:t>Have completed a university-based degree or certificate program in their specified profession (not necessarily doctorate) AND</a:t>
            </a:r>
          </a:p>
          <a:p>
            <a:pPr lvl="1" eaLnBrk="1" hangingPunct="1">
              <a:lnSpc>
                <a:spcPct val="80000"/>
              </a:lnSpc>
            </a:pPr>
            <a:r>
              <a:rPr lang="en-US" sz="1800" dirty="0"/>
              <a:t>Must be ACVREP certified or in the case of TVI hold state teacher certification</a:t>
            </a:r>
          </a:p>
          <a:p>
            <a:pPr eaLnBrk="1" hangingPunct="1">
              <a:lnSpc>
                <a:spcPct val="80000"/>
              </a:lnSpc>
            </a:pPr>
            <a:r>
              <a:rPr lang="en-US" sz="2000" dirty="0"/>
              <a:t>Any adjunct faculty must have masters level preparation in their professional area, ACVREP or state teacher certification as appropriate, and at least 3 years full time field-based experience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z="4000" b="1" dirty="0">
                <a:solidFill>
                  <a:schemeClr val="tx1"/>
                </a:solidFill>
              </a:rPr>
              <a:t>CORE Simulation Course Standards</a:t>
            </a:r>
          </a:p>
        </p:txBody>
      </p:sp>
      <p:sp>
        <p:nvSpPr>
          <p:cNvPr id="24579" name="Rectangle 3"/>
          <p:cNvSpPr>
            <a:spLocks noGrp="1" noChangeArrowheads="1"/>
          </p:cNvSpPr>
          <p:nvPr>
            <p:ph type="body" idx="1"/>
          </p:nvPr>
        </p:nvSpPr>
        <p:spPr>
          <a:xfrm>
            <a:off x="457200" y="2133600"/>
            <a:ext cx="8229600" cy="4525963"/>
          </a:xfrm>
        </p:spPr>
        <p:txBody>
          <a:bodyPr/>
          <a:lstStyle/>
          <a:p>
            <a:pPr eaLnBrk="1" hangingPunct="1">
              <a:lnSpc>
                <a:spcPct val="80000"/>
              </a:lnSpc>
            </a:pPr>
            <a:r>
              <a:rPr lang="en-US" sz="2000" dirty="0"/>
              <a:t>Simulation courses (i.e., courses that include occlusion or low vision simulators as a major component of the course)</a:t>
            </a:r>
          </a:p>
          <a:p>
            <a:pPr lvl="1" eaLnBrk="1" hangingPunct="1">
              <a:lnSpc>
                <a:spcPct val="80000"/>
              </a:lnSpc>
            </a:pPr>
            <a:r>
              <a:rPr lang="en-US" sz="1800" dirty="0"/>
              <a:t>For O&amp;M: 1 faculty to no greater than 6 students per course section</a:t>
            </a:r>
          </a:p>
          <a:p>
            <a:pPr lvl="2" eaLnBrk="1" hangingPunct="1">
              <a:lnSpc>
                <a:spcPct val="80000"/>
              </a:lnSpc>
            </a:pPr>
            <a:r>
              <a:rPr lang="en-US" sz="1400" dirty="0"/>
              <a:t>Includes all active travel experiences</a:t>
            </a:r>
          </a:p>
          <a:p>
            <a:pPr lvl="1" eaLnBrk="1" hangingPunct="1">
              <a:lnSpc>
                <a:spcPct val="80000"/>
              </a:lnSpc>
            </a:pPr>
            <a:r>
              <a:rPr lang="en-US" sz="1800" dirty="0"/>
              <a:t>For Remaining Disciplines: 1 faculty to no greater than 15 students per course</a:t>
            </a:r>
          </a:p>
          <a:p>
            <a:pPr lvl="2" eaLnBrk="1" hangingPunct="1">
              <a:lnSpc>
                <a:spcPct val="80000"/>
              </a:lnSpc>
            </a:pPr>
            <a:r>
              <a:rPr lang="en-US" sz="1400" dirty="0"/>
              <a:t>Includes class activities that require use of simulators during instruction</a:t>
            </a:r>
          </a:p>
        </p:txBody>
      </p:sp>
    </p:spTree>
    <p:extLst>
      <p:ext uri="{BB962C8B-B14F-4D97-AF65-F5344CB8AC3E}">
        <p14:creationId xmlns:p14="http://schemas.microsoft.com/office/powerpoint/2010/main" val="33912465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z="4000" b="1" dirty="0">
                <a:solidFill>
                  <a:schemeClr val="tx1"/>
                </a:solidFill>
              </a:rPr>
              <a:t>CORE Field Based Faculty Standards</a:t>
            </a:r>
          </a:p>
        </p:txBody>
      </p:sp>
      <p:sp>
        <p:nvSpPr>
          <p:cNvPr id="24579" name="Rectangle 3"/>
          <p:cNvSpPr>
            <a:spLocks noGrp="1" noChangeArrowheads="1"/>
          </p:cNvSpPr>
          <p:nvPr>
            <p:ph type="body" idx="1"/>
          </p:nvPr>
        </p:nvSpPr>
        <p:spPr>
          <a:xfrm>
            <a:off x="457200" y="1828800"/>
            <a:ext cx="8229600" cy="4525963"/>
          </a:xfrm>
        </p:spPr>
        <p:txBody>
          <a:bodyPr/>
          <a:lstStyle/>
          <a:p>
            <a:pPr eaLnBrk="1" hangingPunct="1">
              <a:lnSpc>
                <a:spcPct val="80000"/>
              </a:lnSpc>
            </a:pPr>
            <a:r>
              <a:rPr lang="en-US" sz="2000" dirty="0"/>
              <a:t>Clinical supervisors (at university) must have at least 2 years direct service experience in specialization, a masters degree in any related area, and must hold ACVREP certification or for TVI personnel must have proper state teacher certification</a:t>
            </a:r>
          </a:p>
          <a:p>
            <a:pPr eaLnBrk="1" hangingPunct="1">
              <a:lnSpc>
                <a:spcPct val="80000"/>
              </a:lnSpc>
            </a:pPr>
            <a:r>
              <a:rPr lang="en-US" sz="2000" dirty="0"/>
              <a:t>Cooperating teacher/onsite supervisor (at school or agency) must have at least 2 years of direct service experience in the specialization, have completed a university-based program in the area they are supervising, and must hold ACVREP certification or for TVI personnel must have proper state teacher certification</a:t>
            </a:r>
          </a:p>
          <a:p>
            <a:pPr eaLnBrk="1" hangingPunct="1">
              <a:lnSpc>
                <a:spcPct val="80000"/>
              </a:lnSpc>
            </a:pPr>
            <a:r>
              <a:rPr lang="en-US" sz="2000" dirty="0"/>
              <a:t>Ratio in Clinical courses (i.e., courses such as practicum, fieldwork, and internship in which the candidate is providing observation, instruction and/or assessment to consumers through a placement at a school, agency, or clinic under the supervision of a faculty or adjunct faculty member): </a:t>
            </a:r>
          </a:p>
          <a:p>
            <a:pPr lvl="1" eaLnBrk="1" hangingPunct="1">
              <a:lnSpc>
                <a:spcPct val="80000"/>
              </a:lnSpc>
            </a:pPr>
            <a:r>
              <a:rPr lang="en-US" sz="1800" dirty="0"/>
              <a:t>1 supervisor providing supervision to no greater than 8 students per class section</a:t>
            </a:r>
          </a:p>
          <a:p>
            <a:pPr eaLnBrk="1" hangingPunct="1">
              <a:lnSpc>
                <a:spcPct val="80000"/>
              </a:lnSpc>
            </a:pPr>
            <a:endParaRPr lang="en-US" sz="20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b="1" dirty="0">
                <a:solidFill>
                  <a:schemeClr val="tx1"/>
                </a:solidFill>
              </a:rPr>
              <a:t>CORE Clinical Field Standards</a:t>
            </a:r>
          </a:p>
        </p:txBody>
      </p:sp>
      <p:sp>
        <p:nvSpPr>
          <p:cNvPr id="25603" name="Rectangle 3"/>
          <p:cNvSpPr>
            <a:spLocks noGrp="1" noChangeArrowheads="1"/>
          </p:cNvSpPr>
          <p:nvPr>
            <p:ph type="body" idx="1"/>
          </p:nvPr>
        </p:nvSpPr>
        <p:spPr/>
        <p:txBody>
          <a:bodyPr/>
          <a:lstStyle/>
          <a:p>
            <a:pPr eaLnBrk="1" hangingPunct="1">
              <a:lnSpc>
                <a:spcPct val="80000"/>
              </a:lnSpc>
            </a:pPr>
            <a:r>
              <a:rPr lang="en-US" sz="1800" dirty="0"/>
              <a:t>A minimum of 350 hours of clinical experience</a:t>
            </a:r>
          </a:p>
          <a:p>
            <a:pPr eaLnBrk="1" hangingPunct="1">
              <a:lnSpc>
                <a:spcPct val="80000"/>
              </a:lnSpc>
            </a:pPr>
            <a:r>
              <a:rPr lang="en-US" sz="1800" dirty="0"/>
              <a:t>A minimum of 250 direct instructional hours</a:t>
            </a:r>
          </a:p>
          <a:p>
            <a:pPr eaLnBrk="1" hangingPunct="1">
              <a:lnSpc>
                <a:spcPct val="80000"/>
              </a:lnSpc>
            </a:pPr>
            <a:r>
              <a:rPr lang="en-US" sz="1800" dirty="0"/>
              <a:t>Breakdown of the 350 is in accordance with certification guidelines for each discipline </a:t>
            </a:r>
          </a:p>
          <a:p>
            <a:pPr eaLnBrk="1" hangingPunct="1">
              <a:lnSpc>
                <a:spcPct val="80000"/>
              </a:lnSpc>
            </a:pPr>
            <a:r>
              <a:rPr lang="en-US" sz="1800" dirty="0"/>
              <a:t>University must observe the candidate on site or through video and audio recordings and provide written feedback for at least four lessons</a:t>
            </a:r>
          </a:p>
          <a:p>
            <a:pPr eaLnBrk="1" hangingPunct="1">
              <a:lnSpc>
                <a:spcPct val="80000"/>
              </a:lnSpc>
            </a:pPr>
            <a:r>
              <a:rPr lang="en-US" sz="1800" dirty="0"/>
              <a:t>University must have weekly contact with each candidate (student) to address any problems and discuss successes:</a:t>
            </a:r>
          </a:p>
          <a:p>
            <a:pPr lvl="1" eaLnBrk="1" hangingPunct="1">
              <a:lnSpc>
                <a:spcPct val="80000"/>
              </a:lnSpc>
            </a:pPr>
            <a:r>
              <a:rPr lang="en-US" sz="1600" dirty="0"/>
              <a:t>face-to-face meetings/classes, individual phone calls, teleconferences, accessible/usable chat rooms, or email</a:t>
            </a:r>
          </a:p>
          <a:p>
            <a:pPr eaLnBrk="1" hangingPunct="1">
              <a:lnSpc>
                <a:spcPct val="80000"/>
              </a:lnSpc>
            </a:pPr>
            <a:r>
              <a:rPr lang="en-US" sz="1800" dirty="0"/>
              <a:t>If candidates are not in a full-time clinical placement, university contact must occur for every 20 hours of clinical experience rather than weekly</a:t>
            </a:r>
          </a:p>
          <a:p>
            <a:pPr eaLnBrk="1" hangingPunct="1">
              <a:lnSpc>
                <a:spcPct val="80000"/>
              </a:lnSpc>
            </a:pPr>
            <a:r>
              <a:rPr lang="en-US" sz="1800" dirty="0"/>
              <a:t>Have weekly contact with each cooperating teacher/onsite supervisor to discuss each candidate</a:t>
            </a:r>
          </a:p>
          <a:p>
            <a:pPr eaLnBrk="1" hangingPunct="1">
              <a:lnSpc>
                <a:spcPct val="80000"/>
              </a:lnSpc>
            </a:pPr>
            <a:r>
              <a:rPr lang="en-US" sz="1800" dirty="0"/>
              <a:t>To provide adequate field supervision, the cooperating teacher/onsite supervisor must observe and provide feedback for at least 1 out of every 5 hours of consumer contact at the beginning of the placement, decreasing as candidate skills and judgment improve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b="1" dirty="0">
                <a:solidFill>
                  <a:schemeClr val="tx1"/>
                </a:solidFill>
              </a:rPr>
              <a:t>CORE Assessment/Program Evaluation Standards</a:t>
            </a:r>
          </a:p>
        </p:txBody>
      </p:sp>
      <p:sp>
        <p:nvSpPr>
          <p:cNvPr id="25603" name="Rectangle 3"/>
          <p:cNvSpPr>
            <a:spLocks noGrp="1" noChangeArrowheads="1"/>
          </p:cNvSpPr>
          <p:nvPr>
            <p:ph type="body" idx="1"/>
          </p:nvPr>
        </p:nvSpPr>
        <p:spPr/>
        <p:txBody>
          <a:bodyPr/>
          <a:lstStyle/>
          <a:p>
            <a:pPr eaLnBrk="1" hangingPunct="1">
              <a:lnSpc>
                <a:spcPct val="80000"/>
              </a:lnSpc>
            </a:pPr>
            <a:r>
              <a:rPr lang="en-US" sz="2000" dirty="0"/>
              <a:t>Course syllabi must list major student learning outcomes for courses</a:t>
            </a:r>
          </a:p>
          <a:p>
            <a:pPr eaLnBrk="1" hangingPunct="1">
              <a:lnSpc>
                <a:spcPct val="80000"/>
              </a:lnSpc>
            </a:pPr>
            <a:r>
              <a:rPr lang="en-US" sz="2000" dirty="0"/>
              <a:t>Courses must indicate specific measures to determine outcomes</a:t>
            </a:r>
          </a:p>
          <a:p>
            <a:pPr eaLnBrk="1" hangingPunct="1">
              <a:lnSpc>
                <a:spcPct val="80000"/>
              </a:lnSpc>
            </a:pPr>
            <a:r>
              <a:rPr lang="en-US" sz="2000" dirty="0"/>
              <a:t>Must be a specific assessment plan in place</a:t>
            </a:r>
          </a:p>
          <a:p>
            <a:pPr eaLnBrk="1" hangingPunct="1">
              <a:lnSpc>
                <a:spcPct val="80000"/>
              </a:lnSpc>
            </a:pPr>
            <a:r>
              <a:rPr lang="en-US" sz="2000" dirty="0"/>
              <a:t>Must be evidence that outcomes have been determined and discussed</a:t>
            </a:r>
          </a:p>
          <a:p>
            <a:pPr eaLnBrk="1" hangingPunct="1">
              <a:lnSpc>
                <a:spcPct val="80000"/>
              </a:lnSpc>
            </a:pPr>
            <a:r>
              <a:rPr lang="en-US" sz="2000" dirty="0"/>
              <a:t>Must be evidence that assessment results were used to make changes</a:t>
            </a:r>
          </a:p>
          <a:p>
            <a:pPr eaLnBrk="1" hangingPunct="1">
              <a:lnSpc>
                <a:spcPct val="80000"/>
              </a:lnSpc>
            </a:pPr>
            <a:r>
              <a:rPr lang="en-US" sz="2000" dirty="0"/>
              <a:t>Must Be annual reporting to AERAC any changes to program including statistics on completion, graduation, and data on effectiveness</a:t>
            </a:r>
          </a:p>
          <a:p>
            <a:pPr eaLnBrk="1" hangingPunct="1">
              <a:lnSpc>
                <a:spcPct val="80000"/>
              </a:lnSpc>
            </a:pPr>
            <a:r>
              <a:rPr lang="en-US" sz="2000" dirty="0"/>
              <a:t>Must provide copies of clinical placement assessments</a:t>
            </a:r>
          </a:p>
          <a:p>
            <a:pPr eaLnBrk="1" hangingPunct="1">
              <a:lnSpc>
                <a:spcPct val="80000"/>
              </a:lnSpc>
            </a:pPr>
            <a:r>
              <a:rPr lang="en-US" sz="2000" dirty="0"/>
              <a:t>Programs must make statistics about the program available to the public</a:t>
            </a:r>
          </a:p>
          <a:p>
            <a:pPr eaLnBrk="1" hangingPunct="1">
              <a:lnSpc>
                <a:spcPct val="80000"/>
              </a:lnSpc>
            </a:pPr>
            <a:r>
              <a:rPr lang="en-US" sz="2000" dirty="0"/>
              <a:t>Programs must provide public information about effectiveness</a:t>
            </a:r>
          </a:p>
        </p:txBody>
      </p:sp>
    </p:spTree>
    <p:extLst>
      <p:ext uri="{BB962C8B-B14F-4D97-AF65-F5344CB8AC3E}">
        <p14:creationId xmlns:p14="http://schemas.microsoft.com/office/powerpoint/2010/main" val="21047563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b="1" dirty="0">
                <a:solidFill>
                  <a:schemeClr val="tx1"/>
                </a:solidFill>
              </a:rPr>
              <a:t>Curricular Standards</a:t>
            </a:r>
          </a:p>
        </p:txBody>
      </p:sp>
      <p:sp>
        <p:nvSpPr>
          <p:cNvPr id="17411" name="Rectangle 3"/>
          <p:cNvSpPr>
            <a:spLocks noGrp="1" noChangeArrowheads="1"/>
          </p:cNvSpPr>
          <p:nvPr>
            <p:ph type="body" idx="1"/>
          </p:nvPr>
        </p:nvSpPr>
        <p:spPr/>
        <p:txBody>
          <a:bodyPr/>
          <a:lstStyle/>
          <a:p>
            <a:pPr eaLnBrk="1" hangingPunct="1"/>
            <a:r>
              <a:rPr lang="en-US" dirty="0"/>
              <a:t>Divided into O&amp;M, TVI, and VRT, LVT, AT standards.</a:t>
            </a:r>
          </a:p>
          <a:p>
            <a:pPr eaLnBrk="1" hangingPunct="1"/>
            <a:r>
              <a:rPr lang="en-US" dirty="0"/>
              <a:t>At least 95% of the applicable curricular standards must be fully met with the remaining standards partially met to receive full accreditation. </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b="1" dirty="0">
                <a:solidFill>
                  <a:schemeClr val="tx1"/>
                </a:solidFill>
              </a:rPr>
              <a:t>Use of Rubrics</a:t>
            </a:r>
          </a:p>
        </p:txBody>
      </p:sp>
      <p:sp>
        <p:nvSpPr>
          <p:cNvPr id="26627" name="Rectangle 3"/>
          <p:cNvSpPr>
            <a:spLocks noGrp="1" noChangeArrowheads="1"/>
          </p:cNvSpPr>
          <p:nvPr>
            <p:ph type="body" idx="1"/>
          </p:nvPr>
        </p:nvSpPr>
        <p:spPr/>
        <p:txBody>
          <a:bodyPr/>
          <a:lstStyle/>
          <a:p>
            <a:pPr eaLnBrk="1" hangingPunct="1"/>
            <a:r>
              <a:rPr lang="en-US" dirty="0"/>
              <a:t>A rubric is a guide to scoring that provides a description, the evaluation criteria to be used, levels of the task required for success, and a scale for evaluation.</a:t>
            </a:r>
          </a:p>
          <a:p>
            <a:pPr eaLnBrk="1" hangingPunct="1"/>
            <a:r>
              <a:rPr lang="en-US" dirty="0"/>
              <a:t>Rubrics make scoring more consistent and allow comparisons between evaluators and across different universities.</a:t>
            </a:r>
          </a:p>
          <a:p>
            <a:pPr eaLnBrk="1" hangingPunct="1"/>
            <a:r>
              <a:rPr lang="en-US" dirty="0"/>
              <a:t>We use rubrics to score compliance  </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b="1" dirty="0">
                <a:solidFill>
                  <a:srgbClr val="C00000"/>
                </a:solidFill>
              </a:rPr>
              <a:t>Example Core Rubric</a:t>
            </a:r>
          </a:p>
        </p:txBody>
      </p:sp>
      <p:graphicFrame>
        <p:nvGraphicFramePr>
          <p:cNvPr id="28675" name="Object 4"/>
          <p:cNvGraphicFramePr>
            <a:graphicFrameLocks noGrp="1" noChangeAspect="1"/>
          </p:cNvGraphicFramePr>
          <p:nvPr>
            <p:ph idx="1"/>
          </p:nvPr>
        </p:nvGraphicFramePr>
        <p:xfrm>
          <a:off x="457200" y="1839913"/>
          <a:ext cx="8229600" cy="4046537"/>
        </p:xfrm>
        <a:graphic>
          <a:graphicData uri="http://schemas.openxmlformats.org/presentationml/2006/ole">
            <mc:AlternateContent xmlns:mc="http://schemas.openxmlformats.org/markup-compatibility/2006">
              <mc:Choice xmlns:v="urn:schemas-microsoft-com:vml" Requires="v">
                <p:oleObj name="Document" r:id="rId3" imgW="8392455" imgH="4127023" progId="Word.Document.8">
                  <p:embed/>
                </p:oleObj>
              </mc:Choice>
              <mc:Fallback>
                <p:oleObj name="Document" r:id="rId3" imgW="8392455" imgH="4127023"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839913"/>
                        <a:ext cx="8229600" cy="4046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76200" y="274638"/>
            <a:ext cx="8915400" cy="1143000"/>
          </a:xfrm>
        </p:spPr>
        <p:txBody>
          <a:bodyPr/>
          <a:lstStyle/>
          <a:p>
            <a:pPr eaLnBrk="1" hangingPunct="1"/>
            <a:r>
              <a:rPr lang="en-US" sz="4000" b="1" dirty="0">
                <a:solidFill>
                  <a:schemeClr val="tx1"/>
                </a:solidFill>
              </a:rPr>
              <a:t>Example Curricular Rubric Metrics</a:t>
            </a:r>
          </a:p>
        </p:txBody>
      </p:sp>
      <p:pic>
        <p:nvPicPr>
          <p:cNvPr id="6" name="Picture 2" descr="C:\Users\Owner\AppData\Local\Temp\training Rubric 4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295400"/>
            <a:ext cx="7519988" cy="525969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rPr>
              <a:t>Example of Form for Curricular Standards</a:t>
            </a:r>
          </a:p>
        </p:txBody>
      </p:sp>
      <p:pic>
        <p:nvPicPr>
          <p:cNvPr id="5" name="Content Placeholder 4"/>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a:xfrm>
            <a:off x="76200" y="1600200"/>
            <a:ext cx="8991600" cy="4800600"/>
          </a:xfrm>
          <a:prstGeom prst="rect">
            <a:avLst/>
          </a:prstGeom>
        </p:spPr>
      </p:pic>
    </p:spTree>
    <p:extLst>
      <p:ext uri="{BB962C8B-B14F-4D97-AF65-F5344CB8AC3E}">
        <p14:creationId xmlns:p14="http://schemas.microsoft.com/office/powerpoint/2010/main" val="11184026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b="1" dirty="0">
                <a:solidFill>
                  <a:schemeClr val="tx1"/>
                </a:solidFill>
              </a:rPr>
              <a:t>Accreditation Status</a:t>
            </a:r>
          </a:p>
        </p:txBody>
      </p:sp>
      <p:sp>
        <p:nvSpPr>
          <p:cNvPr id="6147" name="Rectangle 3"/>
          <p:cNvSpPr>
            <a:spLocks noGrp="1" noChangeArrowheads="1"/>
          </p:cNvSpPr>
          <p:nvPr>
            <p:ph type="body" idx="1"/>
          </p:nvPr>
        </p:nvSpPr>
        <p:spPr>
          <a:xfrm>
            <a:off x="457200" y="1295400"/>
            <a:ext cx="8229600" cy="4525963"/>
          </a:xfrm>
        </p:spPr>
        <p:txBody>
          <a:bodyPr/>
          <a:lstStyle/>
          <a:p>
            <a:r>
              <a:rPr lang="en-US" sz="2000" b="1" dirty="0"/>
              <a:t>Full Accreditation: </a:t>
            </a:r>
            <a:r>
              <a:rPr lang="en-US" sz="2000" dirty="0"/>
              <a:t>the university program has met the minimum standards in all of the criterion areas designated as absolute, and has met at least </a:t>
            </a:r>
            <a:r>
              <a:rPr lang="en-US" sz="2000" b="1" dirty="0">
                <a:solidFill>
                  <a:srgbClr val="FF0000"/>
                </a:solidFill>
              </a:rPr>
              <a:t>95%</a:t>
            </a:r>
            <a:r>
              <a:rPr lang="en-US" sz="2000" dirty="0"/>
              <a:t> of the criterion areas designated as critical. </a:t>
            </a:r>
          </a:p>
          <a:p>
            <a:r>
              <a:rPr lang="en-US" sz="2000" b="1" dirty="0"/>
              <a:t>Conditional Accreditation:  </a:t>
            </a:r>
            <a:r>
              <a:rPr lang="en-US" sz="2000" dirty="0"/>
              <a:t>the university program did not meet minimum standards in one of the absolute criterion areas and/or met between </a:t>
            </a:r>
            <a:r>
              <a:rPr lang="en-US" sz="2000" b="1" dirty="0">
                <a:solidFill>
                  <a:srgbClr val="FF0000"/>
                </a:solidFill>
              </a:rPr>
              <a:t>85% and 94% </a:t>
            </a:r>
            <a:r>
              <a:rPr lang="en-US" sz="2000" dirty="0"/>
              <a:t>of the criterion areas designated as critical, and the program </a:t>
            </a:r>
            <a:r>
              <a:rPr lang="en-US" sz="2000" dirty="0">
                <a:solidFill>
                  <a:srgbClr val="FF0000"/>
                </a:solidFill>
              </a:rPr>
              <a:t>agrees to rectify this shortcoming(s) </a:t>
            </a:r>
            <a:r>
              <a:rPr lang="en-US" sz="2000" dirty="0"/>
              <a:t>within the short term. Conditionally approved programs that have demonstrated that they meet the conditions stipulated by AER within one year from the date of review will be granted full accreditation status.   Students who enter an AER program with a status of conditional accreditation, and who successfully complete the degree, are considered to have completed an AER approved program. </a:t>
            </a:r>
          </a:p>
          <a:p>
            <a:r>
              <a:rPr lang="en-US" sz="2000" b="1" dirty="0"/>
              <a:t>Not Accredited:  </a:t>
            </a:r>
            <a:r>
              <a:rPr lang="en-US" sz="2000" dirty="0"/>
              <a:t>the university program did not meet minimum standards in a large number of criterion areas and this situation cannot be remedied in the short term. </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b="1" dirty="0">
                <a:solidFill>
                  <a:schemeClr val="tx1"/>
                </a:solidFill>
              </a:rPr>
              <a:t>Appeals</a:t>
            </a:r>
          </a:p>
        </p:txBody>
      </p:sp>
      <p:sp>
        <p:nvSpPr>
          <p:cNvPr id="15363" name="Rectangle 3"/>
          <p:cNvSpPr>
            <a:spLocks noGrp="1" noChangeArrowheads="1"/>
          </p:cNvSpPr>
          <p:nvPr>
            <p:ph type="body" idx="1"/>
          </p:nvPr>
        </p:nvSpPr>
        <p:spPr/>
        <p:txBody>
          <a:bodyPr/>
          <a:lstStyle/>
          <a:p>
            <a:pPr eaLnBrk="1" hangingPunct="1">
              <a:lnSpc>
                <a:spcPct val="90000"/>
              </a:lnSpc>
            </a:pPr>
            <a:r>
              <a:rPr lang="en-US" dirty="0"/>
              <a:t>In situations where the university disputes the decision of the AER Accreditation Council, an appeal can be filed with the AER Central Office.  </a:t>
            </a:r>
          </a:p>
          <a:p>
            <a:pPr eaLnBrk="1" hangingPunct="1">
              <a:lnSpc>
                <a:spcPct val="90000"/>
              </a:lnSpc>
            </a:pPr>
            <a:r>
              <a:rPr lang="en-US" dirty="0"/>
              <a:t>The AERAC will hear the case and then make a final determination by appointing an independent committee to review all materials.  </a:t>
            </a:r>
          </a:p>
          <a:p>
            <a:pPr marL="0" indent="0" eaLnBrk="1" hangingPunct="1">
              <a:lnSpc>
                <a:spcPct val="90000"/>
              </a:lnSpc>
              <a:buNone/>
            </a:pP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b="1" dirty="0">
                <a:solidFill>
                  <a:schemeClr val="tx1"/>
                </a:solidFill>
              </a:rPr>
              <a:t>Annual Follow-up</a:t>
            </a:r>
          </a:p>
        </p:txBody>
      </p:sp>
      <p:sp>
        <p:nvSpPr>
          <p:cNvPr id="7171" name="Rectangle 3"/>
          <p:cNvSpPr>
            <a:spLocks noGrp="1" noChangeArrowheads="1"/>
          </p:cNvSpPr>
          <p:nvPr>
            <p:ph type="body" idx="1"/>
          </p:nvPr>
        </p:nvSpPr>
        <p:spPr/>
        <p:txBody>
          <a:bodyPr/>
          <a:lstStyle/>
          <a:p>
            <a:pPr eaLnBrk="1" hangingPunct="1">
              <a:lnSpc>
                <a:spcPct val="90000"/>
              </a:lnSpc>
            </a:pPr>
            <a:r>
              <a:rPr lang="en-US" sz="2400" dirty="0"/>
              <a:t>Accredited programs must annually complete and submit the University Preparation </a:t>
            </a:r>
            <a:r>
              <a:rPr lang="en-US" sz="2400" dirty="0">
                <a:solidFill>
                  <a:srgbClr val="FF0000"/>
                </a:solidFill>
              </a:rPr>
              <a:t>Program Update</a:t>
            </a:r>
            <a:r>
              <a:rPr lang="en-US" sz="2400" dirty="0"/>
              <a:t>, a short yearly checklist.  </a:t>
            </a:r>
          </a:p>
          <a:p>
            <a:pPr eaLnBrk="1" hangingPunct="1">
              <a:lnSpc>
                <a:spcPct val="90000"/>
              </a:lnSpc>
            </a:pPr>
            <a:r>
              <a:rPr lang="en-US" sz="2400" dirty="0"/>
              <a:t>Programs that are fully approved will maintain their accreditation status for five years assuming no major changes in the program are noted in annual follow-ups.</a:t>
            </a:r>
          </a:p>
          <a:p>
            <a:pPr eaLnBrk="1" hangingPunct="1">
              <a:lnSpc>
                <a:spcPct val="90000"/>
              </a:lnSpc>
            </a:pPr>
            <a:r>
              <a:rPr lang="en-US" sz="2400" dirty="0"/>
              <a:t>If violations of standards are found, the program has 60 days to rectify identified violations and file a revised report. Failure to do so may result in withdrawal of program accreditation.</a:t>
            </a:r>
          </a:p>
          <a:p>
            <a:pPr eaLnBrk="1" hangingPunct="1">
              <a:lnSpc>
                <a:spcPct val="90000"/>
              </a:lnSpc>
            </a:pPr>
            <a:r>
              <a:rPr lang="en-US" sz="2400" dirty="0"/>
              <a:t>Conditional status lasts only one year.</a:t>
            </a:r>
          </a:p>
          <a:p>
            <a:pPr eaLnBrk="1" hangingPunct="1">
              <a:lnSpc>
                <a:spcPct val="90000"/>
              </a:lnSpc>
            </a:pPr>
            <a:r>
              <a:rPr lang="en-US" sz="2400" dirty="0"/>
              <a:t>If a program ceases to exist for more than 12 months, the program must submit for review</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rPr>
              <a:t>Program Update</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1360988"/>
            <a:ext cx="6553200" cy="5425106"/>
          </a:xfrm>
          <a:prstGeom prst="rect">
            <a:avLst/>
          </a:prstGeom>
        </p:spPr>
      </p:pic>
    </p:spTree>
    <p:extLst>
      <p:ext uri="{BB962C8B-B14F-4D97-AF65-F5344CB8AC3E}">
        <p14:creationId xmlns:p14="http://schemas.microsoft.com/office/powerpoint/2010/main" val="14208512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1143000"/>
            <a:ext cx="8229600" cy="1143000"/>
          </a:xfrm>
        </p:spPr>
        <p:txBody>
          <a:bodyPr/>
          <a:lstStyle/>
          <a:p>
            <a:endParaRPr lang="en-US" dirty="0">
              <a:solidFill>
                <a:srgbClr val="A50021"/>
              </a:solidFill>
            </a:endParaRPr>
          </a:p>
        </p:txBody>
      </p:sp>
      <p:sp>
        <p:nvSpPr>
          <p:cNvPr id="7" name="TextBox 6"/>
          <p:cNvSpPr txBox="1"/>
          <p:nvPr/>
        </p:nvSpPr>
        <p:spPr>
          <a:xfrm>
            <a:off x="6324600" y="990600"/>
            <a:ext cx="2209800" cy="923330"/>
          </a:xfrm>
          <a:prstGeom prst="rect">
            <a:avLst/>
          </a:prstGeom>
          <a:noFill/>
        </p:spPr>
        <p:txBody>
          <a:bodyPr wrap="square" rtlCol="0">
            <a:spAutoFit/>
          </a:bodyPr>
          <a:lstStyle/>
          <a:p>
            <a:pPr algn="ctr"/>
            <a:r>
              <a:rPr lang="en-US" dirty="0">
                <a:solidFill>
                  <a:srgbClr val="C00000"/>
                </a:solidFill>
              </a:rPr>
              <a:t>Currently Accredited Programs</a:t>
            </a: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29335" y="251618"/>
            <a:ext cx="4344195" cy="6301582"/>
          </a:xfrm>
        </p:spPr>
      </p:pic>
    </p:spTree>
    <p:extLst>
      <p:ext uri="{BB962C8B-B14F-4D97-AF65-F5344CB8AC3E}">
        <p14:creationId xmlns:p14="http://schemas.microsoft.com/office/powerpoint/2010/main" val="11890196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Next Steps in Preparing for Reviews</a:t>
            </a:r>
          </a:p>
        </p:txBody>
      </p:sp>
      <p:sp>
        <p:nvSpPr>
          <p:cNvPr id="3" name="Content Placeholder 2"/>
          <p:cNvSpPr>
            <a:spLocks noGrp="1"/>
          </p:cNvSpPr>
          <p:nvPr>
            <p:ph idx="1"/>
          </p:nvPr>
        </p:nvSpPr>
        <p:spPr/>
        <p:txBody>
          <a:bodyPr/>
          <a:lstStyle/>
          <a:p>
            <a:r>
              <a:rPr lang="en-US" dirty="0"/>
              <a:t>Review Accreditation Handbook</a:t>
            </a:r>
          </a:p>
          <a:p>
            <a:r>
              <a:rPr lang="en-US" dirty="0"/>
              <a:t>Review this PowerPoint (to be sent out)</a:t>
            </a:r>
          </a:p>
          <a:p>
            <a:r>
              <a:rPr lang="en-US" dirty="0"/>
              <a:t>Read Instructional Modules One, Two, and Three (to be sent out)</a:t>
            </a:r>
          </a:p>
          <a:p>
            <a:r>
              <a:rPr lang="en-US" dirty="0"/>
              <a:t>Read Panel Review Process Document (to be sent out)</a:t>
            </a:r>
          </a:p>
          <a:p>
            <a:r>
              <a:rPr lang="en-US" dirty="0"/>
              <a:t>Take Exam (to be sent out)</a:t>
            </a:r>
          </a:p>
        </p:txBody>
      </p:sp>
    </p:spTree>
    <p:extLst>
      <p:ext uri="{BB962C8B-B14F-4D97-AF65-F5344CB8AC3E}">
        <p14:creationId xmlns:p14="http://schemas.microsoft.com/office/powerpoint/2010/main" val="29399531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rgbClr val="FFFFDD"/>
            </a:gs>
            <a:gs pos="74000">
              <a:srgbClr val="FFFFB7"/>
            </a:gs>
            <a:gs pos="83000">
              <a:srgbClr val="FFFF89"/>
            </a:gs>
            <a:gs pos="100000">
              <a:srgbClr val="FFC000"/>
            </a:gs>
          </a:gsLst>
          <a:lin ang="5400000" scaled="1"/>
        </a:gra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b="1" dirty="0">
                <a:solidFill>
                  <a:srgbClr val="C00000"/>
                </a:solidFill>
              </a:rPr>
              <a:t>Discussion</a:t>
            </a:r>
          </a:p>
        </p:txBody>
      </p:sp>
      <p:sp>
        <p:nvSpPr>
          <p:cNvPr id="31747" name="Rectangle 3"/>
          <p:cNvSpPr>
            <a:spLocks noGrp="1" noChangeArrowheads="1"/>
          </p:cNvSpPr>
          <p:nvPr>
            <p:ph type="body" idx="1"/>
          </p:nvPr>
        </p:nvSpPr>
        <p:spPr/>
        <p:txBody>
          <a:bodyPr/>
          <a:lstStyle/>
          <a:p>
            <a:pPr eaLnBrk="1" hangingPunct="1"/>
            <a:endParaRPr lang="en-US" dirty="0"/>
          </a:p>
        </p:txBody>
      </p:sp>
      <p:pic>
        <p:nvPicPr>
          <p:cNvPr id="31748" name="Picture 9" descr="MC900153552[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8800" y="1611313"/>
            <a:ext cx="4953000" cy="398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373682" y="5943600"/>
            <a:ext cx="4419600" cy="523220"/>
          </a:xfrm>
          <a:prstGeom prst="rect">
            <a:avLst/>
          </a:prstGeom>
          <a:noFill/>
        </p:spPr>
        <p:txBody>
          <a:bodyPr wrap="square" rtlCol="0">
            <a:spAutoFit/>
          </a:bodyPr>
          <a:lstStyle/>
          <a:p>
            <a:r>
              <a:rPr lang="en-US" sz="2800" dirty="0">
                <a:solidFill>
                  <a:srgbClr val="FF0000"/>
                </a:solidFill>
              </a:rPr>
              <a:t>Are you ready for a quiz?</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Default Design">
  <a:themeElements>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232489BAEBC5642B993278FFD478A0F" ma:contentTypeVersion="16" ma:contentTypeDescription="Create a new document." ma:contentTypeScope="" ma:versionID="61c7550e1052b15d1d660963cd0d3e8e">
  <xsd:schema xmlns:xsd="http://www.w3.org/2001/XMLSchema" xmlns:xs="http://www.w3.org/2001/XMLSchema" xmlns:p="http://schemas.microsoft.com/office/2006/metadata/properties" xmlns:ns2="0fb20522-acc7-4313-a0e4-14b76f90e47e" xmlns:ns3="e5c48a6e-afa7-4473-b15e-72ec32fe59dd" targetNamespace="http://schemas.microsoft.com/office/2006/metadata/properties" ma:root="true" ma:fieldsID="da3ac37744c123bed6b7ab8669adfe7a" ns2:_="" ns3:_="">
    <xsd:import namespace="0fb20522-acc7-4313-a0e4-14b76f90e47e"/>
    <xsd:import namespace="e5c48a6e-afa7-4473-b15e-72ec32fe59d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b20522-acc7-4313-a0e4-14b76f90e4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bbe92d8-00c7-45d7-9697-009f32f327f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5c48a6e-afa7-4473-b15e-72ec32fe59d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be10847-99df-4386-92d9-bf4d7412d001}" ma:internalName="TaxCatchAll" ma:showField="CatchAllData" ma:web="e5c48a6e-afa7-4473-b15e-72ec32fe59d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5c48a6e-afa7-4473-b15e-72ec32fe59dd" xsi:nil="true"/>
    <lcf76f155ced4ddcb4097134ff3c332f xmlns="0fb20522-acc7-4313-a0e4-14b76f90e47e">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8BA3F42-D9B1-4592-9AA6-41D8048828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fb20522-acc7-4313-a0e4-14b76f90e47e"/>
    <ds:schemaRef ds:uri="e5c48a6e-afa7-4473-b15e-72ec32fe59d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261C313-AA45-4AF7-B58D-84E31CFC61B4}">
  <ds:schemaRefs>
    <ds:schemaRef ds:uri="http://schemas.microsoft.com/office/2006/metadata/properties"/>
    <ds:schemaRef ds:uri="http://schemas.microsoft.com/office/infopath/2007/PartnerControls"/>
    <ds:schemaRef ds:uri="e5c48a6e-afa7-4473-b15e-72ec32fe59dd"/>
    <ds:schemaRef ds:uri="0fb20522-acc7-4313-a0e4-14b76f90e47e"/>
  </ds:schemaRefs>
</ds:datastoreItem>
</file>

<file path=customXml/itemProps3.xml><?xml version="1.0" encoding="utf-8"?>
<ds:datastoreItem xmlns:ds="http://schemas.openxmlformats.org/officeDocument/2006/customXml" ds:itemID="{89397435-8897-4568-90F4-BD5CE3B2B70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1371</TotalTime>
  <Words>4552</Words>
  <Application>Microsoft Office PowerPoint</Application>
  <PresentationFormat>On-screen Show (4:3)</PresentationFormat>
  <Paragraphs>486</Paragraphs>
  <Slides>34</Slides>
  <Notes>34</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39" baseType="lpstr">
      <vt:lpstr>Arial</vt:lpstr>
      <vt:lpstr>Blackadder ITC</vt:lpstr>
      <vt:lpstr>Calibri</vt:lpstr>
      <vt:lpstr>Default Design</vt:lpstr>
      <vt:lpstr>Document</vt:lpstr>
      <vt:lpstr>PowerPoint Presentation</vt:lpstr>
      <vt:lpstr>History of University Review</vt:lpstr>
      <vt:lpstr>Current Directions</vt:lpstr>
      <vt:lpstr>Evolving Directions</vt:lpstr>
      <vt:lpstr>PowerPoint Presentation</vt:lpstr>
      <vt:lpstr>PowerPoint Presentation</vt:lpstr>
      <vt:lpstr>AER Accreditation Council</vt:lpstr>
      <vt:lpstr>Higher Education Accreditation Commission (HEAC)</vt:lpstr>
      <vt:lpstr>University Review Panel</vt:lpstr>
      <vt:lpstr>Steps in University Review Process</vt:lpstr>
      <vt:lpstr>Processing Fee</vt:lpstr>
      <vt:lpstr>Application Narrative</vt:lpstr>
      <vt:lpstr>Application Section II</vt:lpstr>
      <vt:lpstr>Classification of Standards</vt:lpstr>
      <vt:lpstr>AER Personnel Prep Standards</vt:lpstr>
      <vt:lpstr>Core Administrative Standards</vt:lpstr>
      <vt:lpstr>Core Administrative Standards</vt:lpstr>
      <vt:lpstr>Core Academic Faculty Standards </vt:lpstr>
      <vt:lpstr>CORE Simulation Course Standards</vt:lpstr>
      <vt:lpstr>CORE Field Based Faculty Standards</vt:lpstr>
      <vt:lpstr>CORE Clinical Field Standards</vt:lpstr>
      <vt:lpstr>CORE Assessment/Program Evaluation Standards</vt:lpstr>
      <vt:lpstr>Curricular Standards</vt:lpstr>
      <vt:lpstr>Use of Rubrics</vt:lpstr>
      <vt:lpstr>Example Core Rubric</vt:lpstr>
      <vt:lpstr>Example Curricular Rubric Metrics</vt:lpstr>
      <vt:lpstr>Example of Form for Curricular Standards</vt:lpstr>
      <vt:lpstr>Accreditation Status</vt:lpstr>
      <vt:lpstr>Appeals</vt:lpstr>
      <vt:lpstr>Annual Follow-up</vt:lpstr>
      <vt:lpstr>Program Update</vt:lpstr>
      <vt:lpstr>PowerPoint Presentation</vt:lpstr>
      <vt:lpstr>Next Steps in Preparing for Reviews</vt:lpstr>
      <vt:lpstr>Discussion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AER Program Review Process</dc:title>
  <dc:creator>William Wiener</dc:creator>
  <cp:lastModifiedBy>Elly du Pre</cp:lastModifiedBy>
  <cp:revision>125</cp:revision>
  <cp:lastPrinted>2015-02-24T14:10:10Z</cp:lastPrinted>
  <dcterms:created xsi:type="dcterms:W3CDTF">2010-10-26T15:01:11Z</dcterms:created>
  <dcterms:modified xsi:type="dcterms:W3CDTF">2023-01-30T14:59:35Z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0x010100D232489BAEBC5642B993278FFD478A0F</vt:lpwstr>
  </property>
  <property fmtid="{D5CDD505-2E9C-101B-9397-08002B2CF9AE}" pid="3" name="MediaServiceImageTags">
    <vt:lpwstr/>
  </property>
</Properties>
</file>