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57" r:id="rId4"/>
    <p:sldId id="314" r:id="rId5"/>
    <p:sldId id="305" r:id="rId6"/>
    <p:sldId id="293" r:id="rId7"/>
    <p:sldId id="294" r:id="rId8"/>
    <p:sldId id="295" r:id="rId9"/>
    <p:sldId id="299" r:id="rId10"/>
    <p:sldId id="315" r:id="rId11"/>
    <p:sldId id="258" r:id="rId12"/>
    <p:sldId id="308" r:id="rId13"/>
    <p:sldId id="282" r:id="rId14"/>
    <p:sldId id="279" r:id="rId15"/>
    <p:sldId id="296" r:id="rId16"/>
    <p:sldId id="310" r:id="rId17"/>
    <p:sldId id="311" r:id="rId18"/>
    <p:sldId id="265" r:id="rId19"/>
    <p:sldId id="312" r:id="rId20"/>
    <p:sldId id="259" r:id="rId21"/>
    <p:sldId id="303" r:id="rId22"/>
    <p:sldId id="307" r:id="rId23"/>
    <p:sldId id="313" r:id="rId24"/>
    <p:sldId id="298" r:id="rId25"/>
    <p:sldId id="275" r:id="rId26"/>
  </p:sldIdLst>
  <p:sldSz cx="9144000" cy="6858000" type="screen4x3"/>
  <p:notesSz cx="700405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18" autoAdjust="0"/>
  </p:normalViewPr>
  <p:slideViewPr>
    <p:cSldViewPr>
      <p:cViewPr varScale="1">
        <p:scale>
          <a:sx n="81" d="100"/>
          <a:sy n="81" d="100"/>
        </p:scale>
        <p:origin x="1498"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C347CE-4AFF-4498-A252-1A99C8B9B586}"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2604276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47CE-4AFF-4498-A252-1A99C8B9B586}"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939327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347CE-4AFF-4498-A252-1A99C8B9B586}"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2400747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C347CE-4AFF-4498-A252-1A99C8B9B586}" type="datetimeFigureOut">
              <a:rPr lang="en-US" smtClean="0"/>
              <a:t>3/22/2021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2551307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C347CE-4AFF-4498-A252-1A99C8B9B586}" type="datetimeFigureOut">
              <a:rPr lang="en-US" smtClean="0"/>
              <a:t>3/22/2021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377537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C347CE-4AFF-4498-A252-1A99C8B9B586}" type="datetimeFigureOut">
              <a:rPr lang="en-US" smtClean="0"/>
              <a:t>3/22/2021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584924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C347CE-4AFF-4498-A252-1A99C8B9B586}" type="datetimeFigureOut">
              <a:rPr lang="en-US" smtClean="0"/>
              <a:t>3/22/2021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362362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C347CE-4AFF-4498-A252-1A99C8B9B586}" type="datetimeFigureOut">
              <a:rPr lang="en-US" smtClean="0"/>
              <a:t>3/22/2021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3256585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C347CE-4AFF-4498-A252-1A99C8B9B586}" type="datetimeFigureOut">
              <a:rPr lang="en-US" smtClean="0"/>
              <a:t>3/22/2021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617759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47CE-4AFF-4498-A252-1A99C8B9B586}"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1100338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47CE-4AFF-4498-A252-1A99C8B9B586}"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46147-CF28-4EF8-B574-F9452E86B354}" type="slidenum">
              <a:rPr lang="en-US" smtClean="0"/>
              <a:t>‹#›</a:t>
            </a:fld>
            <a:endParaRPr lang="en-US"/>
          </a:p>
        </p:txBody>
      </p:sp>
    </p:spTree>
    <p:extLst>
      <p:ext uri="{BB962C8B-B14F-4D97-AF65-F5344CB8AC3E}">
        <p14:creationId xmlns:p14="http://schemas.microsoft.com/office/powerpoint/2010/main" val="2637548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347CE-4AFF-4498-A252-1A99C8B9B586}" type="datetimeFigureOut">
              <a:rPr lang="en-US" smtClean="0"/>
              <a:t>3/22/2021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C46147-CF28-4EF8-B574-F9452E86B354}" type="slidenum">
              <a:rPr lang="en-US" smtClean="0"/>
              <a:t>‹#›</a:t>
            </a:fld>
            <a:endParaRPr lang="en-US"/>
          </a:p>
        </p:txBody>
      </p:sp>
    </p:spTree>
    <p:extLst>
      <p:ext uri="{BB962C8B-B14F-4D97-AF65-F5344CB8AC3E}">
        <p14:creationId xmlns:p14="http://schemas.microsoft.com/office/powerpoint/2010/main" val="3362356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support.google.com/accessibility/android/answer/3535226?hl=e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phandroid.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support.google.com/accessibility/android/answer/6301490?hl=en" TargetMode="External"/><Relationship Id="rId2" Type="http://schemas.openxmlformats.org/officeDocument/2006/relationships/hyperlink" Target="https://support.google.com/accessibility/android/answer/3535226?hl=en" TargetMode="External"/><Relationship Id="rId1" Type="http://schemas.openxmlformats.org/officeDocument/2006/relationships/slideLayout" Target="../slideLayouts/slideLayout2.xml"/><Relationship Id="rId4" Type="http://schemas.openxmlformats.org/officeDocument/2006/relationships/hyperlink" Target="https://support.google.com/accessibility/android/?hl=en#topic=600480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219200"/>
            <a:ext cx="7772400" cy="1470025"/>
          </a:xfrm>
        </p:spPr>
        <p:txBody>
          <a:bodyPr>
            <a:normAutofit fontScale="90000"/>
          </a:bodyPr>
          <a:lstStyle/>
          <a:p>
            <a:r>
              <a:rPr lang="en-US" dirty="0"/>
              <a:t>UNDERSTANDING VISION ACCESSIBILITY ON ANDROID DEVICES</a:t>
            </a:r>
          </a:p>
        </p:txBody>
      </p:sp>
      <p:sp>
        <p:nvSpPr>
          <p:cNvPr id="3" name="Subtitle 2"/>
          <p:cNvSpPr>
            <a:spLocks noGrp="1"/>
          </p:cNvSpPr>
          <p:nvPr>
            <p:ph type="subTitle" idx="1"/>
          </p:nvPr>
        </p:nvSpPr>
        <p:spPr/>
        <p:txBody>
          <a:bodyPr>
            <a:normAutofit fontScale="92500" lnSpcReduction="20000"/>
          </a:bodyPr>
          <a:lstStyle/>
          <a:p>
            <a:r>
              <a:rPr lang="en-US" dirty="0"/>
              <a:t>Heather Solberg</a:t>
            </a:r>
          </a:p>
          <a:p>
            <a:r>
              <a:rPr lang="en-US" dirty="0"/>
              <a:t>Certified Vision Rehabilitation Therapist</a:t>
            </a:r>
          </a:p>
          <a:p>
            <a:r>
              <a:rPr lang="en-US" dirty="0"/>
              <a:t>Rocky Mountain Regional VA Medical Center</a:t>
            </a:r>
          </a:p>
          <a:p>
            <a:endParaRPr lang="en-US" dirty="0"/>
          </a:p>
        </p:txBody>
      </p:sp>
    </p:spTree>
    <p:extLst>
      <p:ext uri="{BB962C8B-B14F-4D97-AF65-F5344CB8AC3E}">
        <p14:creationId xmlns:p14="http://schemas.microsoft.com/office/powerpoint/2010/main" val="449373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lstStyle/>
          <a:p>
            <a:pPr marL="514350" indent="-514350">
              <a:buFont typeface="+mj-lt"/>
              <a:buAutoNum type="arabicPeriod"/>
            </a:pPr>
            <a:r>
              <a:rPr lang="en-US" dirty="0"/>
              <a:t>Audience will receive brief information about the Google Operating System of Android.</a:t>
            </a:r>
          </a:p>
          <a:p>
            <a:pPr marL="514350" indent="-514350">
              <a:buFont typeface="+mj-lt"/>
              <a:buAutoNum type="arabicPeriod"/>
            </a:pPr>
            <a:r>
              <a:rPr lang="en-US" dirty="0"/>
              <a:t>Audience will learn basic differences between Android and iOS.</a:t>
            </a:r>
          </a:p>
          <a:p>
            <a:pPr marL="514350" indent="-514350">
              <a:buFont typeface="+mj-lt"/>
              <a:buAutoNum type="arabicPeriod"/>
            </a:pPr>
            <a:r>
              <a:rPr lang="en-US" dirty="0"/>
              <a:t>Audience will learn about basic Android settings.</a:t>
            </a:r>
          </a:p>
          <a:p>
            <a:pPr marL="514350" indent="-514350">
              <a:buFont typeface="+mj-lt"/>
              <a:buAutoNum type="arabicPeriod"/>
            </a:pPr>
            <a:r>
              <a:rPr lang="en-US" dirty="0"/>
              <a:t>Audience will learn basic accessibility features and apps available.</a:t>
            </a:r>
          </a:p>
        </p:txBody>
      </p:sp>
    </p:spTree>
    <p:extLst>
      <p:ext uri="{BB962C8B-B14F-4D97-AF65-F5344CB8AC3E}">
        <p14:creationId xmlns:p14="http://schemas.microsoft.com/office/powerpoint/2010/main" val="2361503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Operating System</a:t>
            </a:r>
          </a:p>
        </p:txBody>
      </p:sp>
      <p:sp>
        <p:nvSpPr>
          <p:cNvPr id="3" name="Content Placeholder 2"/>
          <p:cNvSpPr>
            <a:spLocks noGrp="1"/>
          </p:cNvSpPr>
          <p:nvPr>
            <p:ph idx="1"/>
          </p:nvPr>
        </p:nvSpPr>
        <p:spPr/>
        <p:txBody>
          <a:bodyPr>
            <a:normAutofit fontScale="40000" lnSpcReduction="20000"/>
          </a:bodyPr>
          <a:lstStyle/>
          <a:p>
            <a:pPr marL="0" indent="0">
              <a:buNone/>
            </a:pPr>
            <a:r>
              <a:rPr lang="en-US" sz="7200" dirty="0"/>
              <a:t>Android was created by Google for use on tablets and smartphones.  It is available on devices made by a variety of manufacturers, giving more choices on style and pricing. Examples are Motorola, Nexus, Samsung, HTC,  LG.   </a:t>
            </a:r>
          </a:p>
          <a:p>
            <a:pPr marL="0" indent="0">
              <a:buNone/>
            </a:pPr>
            <a:r>
              <a:rPr lang="en-US" sz="7200" dirty="0"/>
              <a:t>OS 11.0 (no dessert name related to it) is most updated system, released September 2020.  Large updates are usually sent out yearly.</a:t>
            </a:r>
          </a:p>
          <a:p>
            <a:pPr marL="0" indent="0">
              <a:buNone/>
            </a:pPr>
            <a:r>
              <a:rPr lang="en-US" dirty="0"/>
              <a:t> </a:t>
            </a:r>
          </a:p>
        </p:txBody>
      </p:sp>
    </p:spTree>
    <p:extLst>
      <p:ext uri="{BB962C8B-B14F-4D97-AF65-F5344CB8AC3E}">
        <p14:creationId xmlns:p14="http://schemas.microsoft.com/office/powerpoint/2010/main" val="302077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4B214-9F44-4CD2-956C-D93441B9830B}"/>
              </a:ext>
            </a:extLst>
          </p:cNvPr>
          <p:cNvSpPr>
            <a:spLocks noGrp="1"/>
          </p:cNvSpPr>
          <p:nvPr>
            <p:ph type="title"/>
          </p:nvPr>
        </p:nvSpPr>
        <p:spPr/>
        <p:txBody>
          <a:bodyPr/>
          <a:lstStyle/>
          <a:p>
            <a:r>
              <a:rPr lang="en-US" dirty="0"/>
              <a:t>Operating System</a:t>
            </a:r>
          </a:p>
        </p:txBody>
      </p:sp>
      <p:sp>
        <p:nvSpPr>
          <p:cNvPr id="3" name="Content Placeholder 2">
            <a:extLst>
              <a:ext uri="{FF2B5EF4-FFF2-40B4-BE49-F238E27FC236}">
                <a16:creationId xmlns:a16="http://schemas.microsoft.com/office/drawing/2014/main" id="{55D19024-1A90-4736-95BE-876EDEDA8506}"/>
              </a:ext>
            </a:extLst>
          </p:cNvPr>
          <p:cNvSpPr>
            <a:spLocks noGrp="1"/>
          </p:cNvSpPr>
          <p:nvPr>
            <p:ph idx="1"/>
          </p:nvPr>
        </p:nvSpPr>
        <p:spPr/>
        <p:txBody>
          <a:bodyPr>
            <a:normAutofit fontScale="32500" lnSpcReduction="20000"/>
          </a:bodyPr>
          <a:lstStyle/>
          <a:p>
            <a:pPr marL="0" indent="0">
              <a:buNone/>
            </a:pPr>
            <a:r>
              <a:rPr lang="en-US" sz="7200" dirty="0"/>
              <a:t>The Pixel phone is an example of “pure” or “stock”  phones and work  better  with accessible features.  “Open source” phones still work, just not as smooth with accessible features.  Examples of open source phones would be Samsung, LG, HTC etc.</a:t>
            </a:r>
          </a:p>
          <a:p>
            <a:pPr lvl="1"/>
            <a:r>
              <a:rPr lang="en-US" sz="7200" dirty="0"/>
              <a:t>Pure or stock:  term used to explain a device Android runs on as Google intended, no extra added.</a:t>
            </a:r>
          </a:p>
          <a:p>
            <a:pPr lvl="1"/>
            <a:r>
              <a:rPr lang="en-US" sz="7200" dirty="0"/>
              <a:t>Open source:   provides customizations such as additional screen readers, additional keyboards, etc.</a:t>
            </a:r>
          </a:p>
          <a:p>
            <a:pPr marL="0" indent="0">
              <a:buNone/>
            </a:pPr>
            <a:r>
              <a:rPr lang="en-US" sz="7200" dirty="0"/>
              <a:t>Android 8.1 and higher supported now for updates and security fixes.</a:t>
            </a:r>
          </a:p>
          <a:p>
            <a:pPr marL="0" indent="0">
              <a:buNone/>
            </a:pPr>
            <a:r>
              <a:rPr lang="en-US" sz="7200" dirty="0"/>
              <a:t>Google Play- The digital application platform for Android devices.  This was formerly known as Android Market.  You will need a Google account to access Google Services, but don’t need a Google Account when accessing services built into the phone.</a:t>
            </a:r>
          </a:p>
          <a:p>
            <a:endParaRPr lang="en-US" dirty="0"/>
          </a:p>
        </p:txBody>
      </p:sp>
    </p:spTree>
    <p:extLst>
      <p:ext uri="{BB962C8B-B14F-4D97-AF65-F5344CB8AC3E}">
        <p14:creationId xmlns:p14="http://schemas.microsoft.com/office/powerpoint/2010/main" val="2048454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B96B9-B394-4B2B-ACA6-F5CF6D6597B3}"/>
              </a:ext>
            </a:extLst>
          </p:cNvPr>
          <p:cNvSpPr>
            <a:spLocks noGrp="1"/>
          </p:cNvSpPr>
          <p:nvPr>
            <p:ph type="title"/>
          </p:nvPr>
        </p:nvSpPr>
        <p:spPr/>
        <p:txBody>
          <a:bodyPr/>
          <a:lstStyle/>
          <a:p>
            <a:r>
              <a:rPr lang="en-US" dirty="0"/>
              <a:t>Android vs iOS</a:t>
            </a:r>
          </a:p>
        </p:txBody>
      </p:sp>
      <p:sp>
        <p:nvSpPr>
          <p:cNvPr id="3" name="Text Placeholder 2">
            <a:extLst>
              <a:ext uri="{FF2B5EF4-FFF2-40B4-BE49-F238E27FC236}">
                <a16:creationId xmlns:a16="http://schemas.microsoft.com/office/drawing/2014/main" id="{C4360393-C1FD-472A-BCEF-5C24E1979FAC}"/>
              </a:ext>
            </a:extLst>
          </p:cNvPr>
          <p:cNvSpPr>
            <a:spLocks noGrp="1"/>
          </p:cNvSpPr>
          <p:nvPr>
            <p:ph type="body" idx="1"/>
          </p:nvPr>
        </p:nvSpPr>
        <p:spPr/>
        <p:txBody>
          <a:bodyPr>
            <a:normAutofit/>
          </a:bodyPr>
          <a:lstStyle/>
          <a:p>
            <a:r>
              <a:rPr lang="en-US" dirty="0"/>
              <a:t>Android			</a:t>
            </a:r>
          </a:p>
        </p:txBody>
      </p:sp>
      <p:sp>
        <p:nvSpPr>
          <p:cNvPr id="4" name="Content Placeholder 3">
            <a:extLst>
              <a:ext uri="{FF2B5EF4-FFF2-40B4-BE49-F238E27FC236}">
                <a16:creationId xmlns:a16="http://schemas.microsoft.com/office/drawing/2014/main" id="{25BACC5D-12F6-4D51-A5C0-BAE7517D74A3}"/>
              </a:ext>
            </a:extLst>
          </p:cNvPr>
          <p:cNvSpPr>
            <a:spLocks noGrp="1"/>
          </p:cNvSpPr>
          <p:nvPr>
            <p:ph sz="half" idx="2"/>
          </p:nvPr>
        </p:nvSpPr>
        <p:spPr/>
        <p:txBody>
          <a:bodyPr>
            <a:normAutofit fontScale="47500" lnSpcReduction="20000"/>
          </a:bodyPr>
          <a:lstStyle/>
          <a:p>
            <a:r>
              <a:rPr lang="en-US" sz="3800" dirty="0"/>
              <a:t>Works on multiple hardware devices, platform may be different on these different devices</a:t>
            </a:r>
          </a:p>
          <a:p>
            <a:r>
              <a:rPr lang="en-US" sz="3800" dirty="0"/>
              <a:t>Have to download some accessibility features, this seems to be improving</a:t>
            </a:r>
          </a:p>
          <a:p>
            <a:r>
              <a:rPr lang="en-US" sz="3800" dirty="0"/>
              <a:t>Able to download more external apps</a:t>
            </a:r>
          </a:p>
          <a:p>
            <a:r>
              <a:rPr lang="en-US" sz="3800" dirty="0"/>
              <a:t>Personal assistant is comparable</a:t>
            </a:r>
          </a:p>
          <a:p>
            <a:r>
              <a:rPr lang="en-US" sz="3800" dirty="0"/>
              <a:t>Better price variety, can choose a cheaper phone running Android OS</a:t>
            </a:r>
          </a:p>
          <a:p>
            <a:r>
              <a:rPr lang="en-US" sz="3800" dirty="0"/>
              <a:t>NFC (Near Field Communication) available on Android phones including using for voice label in settings</a:t>
            </a:r>
          </a:p>
          <a:p>
            <a:r>
              <a:rPr lang="en-US" sz="3800" dirty="0"/>
              <a:t>Lookout By Google only available on Android</a:t>
            </a:r>
          </a:p>
          <a:p>
            <a:pPr marL="0" indent="0">
              <a:buNone/>
            </a:pPr>
            <a:endParaRPr lang="en-US" dirty="0"/>
          </a:p>
        </p:txBody>
      </p:sp>
      <p:sp>
        <p:nvSpPr>
          <p:cNvPr id="5" name="Text Placeholder 4">
            <a:extLst>
              <a:ext uri="{FF2B5EF4-FFF2-40B4-BE49-F238E27FC236}">
                <a16:creationId xmlns:a16="http://schemas.microsoft.com/office/drawing/2014/main" id="{4CFD0FC6-2179-4D48-B943-BBD6A3831F47}"/>
              </a:ext>
            </a:extLst>
          </p:cNvPr>
          <p:cNvSpPr>
            <a:spLocks noGrp="1"/>
          </p:cNvSpPr>
          <p:nvPr>
            <p:ph type="body" sz="quarter" idx="3"/>
          </p:nvPr>
        </p:nvSpPr>
        <p:spPr/>
        <p:txBody>
          <a:bodyPr/>
          <a:lstStyle/>
          <a:p>
            <a:r>
              <a:rPr lang="en-US" dirty="0"/>
              <a:t>iOS</a:t>
            </a:r>
          </a:p>
        </p:txBody>
      </p:sp>
      <p:sp>
        <p:nvSpPr>
          <p:cNvPr id="6" name="Content Placeholder 5">
            <a:extLst>
              <a:ext uri="{FF2B5EF4-FFF2-40B4-BE49-F238E27FC236}">
                <a16:creationId xmlns:a16="http://schemas.microsoft.com/office/drawing/2014/main" id="{80E1354D-A4B8-4D3C-82E4-669996018161}"/>
              </a:ext>
            </a:extLst>
          </p:cNvPr>
          <p:cNvSpPr>
            <a:spLocks noGrp="1"/>
          </p:cNvSpPr>
          <p:nvPr>
            <p:ph sz="quarter" idx="4"/>
          </p:nvPr>
        </p:nvSpPr>
        <p:spPr/>
        <p:txBody>
          <a:bodyPr>
            <a:normAutofit fontScale="47500" lnSpcReduction="20000"/>
          </a:bodyPr>
          <a:lstStyle/>
          <a:p>
            <a:r>
              <a:rPr lang="en-US" sz="3800" dirty="0"/>
              <a:t>Controlled hardware that keeps the platform uniform</a:t>
            </a:r>
          </a:p>
          <a:p>
            <a:r>
              <a:rPr lang="en-US" sz="3800" dirty="0"/>
              <a:t>Accessibility features all built-in</a:t>
            </a:r>
          </a:p>
          <a:p>
            <a:r>
              <a:rPr lang="en-US" sz="3800" dirty="0"/>
              <a:t>Very territorial about downloading external apps, may not be available</a:t>
            </a:r>
          </a:p>
          <a:p>
            <a:r>
              <a:rPr lang="en-US" sz="3800" dirty="0"/>
              <a:t>Personal assistant is comparable, more available to do with built-in apps due to it’s platform being uniform</a:t>
            </a:r>
          </a:p>
          <a:p>
            <a:r>
              <a:rPr lang="en-US" sz="3800" dirty="0"/>
              <a:t>Prices don’t vary much and tend to be on the  higher side</a:t>
            </a:r>
          </a:p>
          <a:p>
            <a:r>
              <a:rPr lang="en-US" sz="3800" dirty="0"/>
              <a:t>NFC limited on iOS 11 and later iPhone versions and may need app to work on versions 7, 8 or X</a:t>
            </a:r>
          </a:p>
          <a:p>
            <a:r>
              <a:rPr lang="en-US" sz="3800" dirty="0"/>
              <a:t>Seeing Ai only available on iOS</a:t>
            </a:r>
          </a:p>
          <a:p>
            <a:pPr marL="0" indent="0">
              <a:buNone/>
            </a:pPr>
            <a:endParaRPr lang="en-US" dirty="0"/>
          </a:p>
        </p:txBody>
      </p:sp>
    </p:spTree>
    <p:extLst>
      <p:ext uri="{BB962C8B-B14F-4D97-AF65-F5344CB8AC3E}">
        <p14:creationId xmlns:p14="http://schemas.microsoft.com/office/powerpoint/2010/main" val="3621900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br>
              <a:rPr lang="en-US" dirty="0"/>
            </a:br>
            <a:r>
              <a:rPr lang="en-US" dirty="0"/>
              <a:t>Settings</a:t>
            </a:r>
            <a:br>
              <a:rPr lang="en-US" dirty="0"/>
            </a:br>
            <a:endParaRPr lang="en-US" dirty="0"/>
          </a:p>
        </p:txBody>
      </p:sp>
      <p:sp>
        <p:nvSpPr>
          <p:cNvPr id="3" name="Content Placeholder 2"/>
          <p:cNvSpPr>
            <a:spLocks noGrp="1"/>
          </p:cNvSpPr>
          <p:nvPr>
            <p:ph idx="1"/>
          </p:nvPr>
        </p:nvSpPr>
        <p:spPr>
          <a:xfrm>
            <a:off x="457200" y="1143000"/>
            <a:ext cx="8229600" cy="5440362"/>
          </a:xfrm>
        </p:spPr>
        <p:txBody>
          <a:bodyPr>
            <a:noAutofit/>
          </a:bodyPr>
          <a:lstStyle/>
          <a:p>
            <a:pPr marL="0" indent="0">
              <a:buNone/>
            </a:pPr>
            <a:r>
              <a:rPr lang="en-US" sz="2000" dirty="0"/>
              <a:t>Accessibility</a:t>
            </a:r>
          </a:p>
          <a:p>
            <a:pPr lvl="1"/>
            <a:r>
              <a:rPr lang="en-US" sz="2000" dirty="0"/>
              <a:t>Visibility Enhancements</a:t>
            </a:r>
          </a:p>
          <a:p>
            <a:pPr lvl="1"/>
            <a:r>
              <a:rPr lang="en-US" sz="2000" dirty="0"/>
              <a:t>Screen Reader built into the hardware of phone</a:t>
            </a:r>
          </a:p>
          <a:p>
            <a:pPr lvl="1"/>
            <a:r>
              <a:rPr lang="en-US" sz="2000" dirty="0"/>
              <a:t>Interaction and Dexterity</a:t>
            </a:r>
          </a:p>
          <a:p>
            <a:pPr lvl="2"/>
            <a:r>
              <a:rPr lang="en-US" sz="2000" dirty="0"/>
              <a:t>Answering and Ending Call options</a:t>
            </a:r>
          </a:p>
          <a:p>
            <a:pPr lvl="3"/>
            <a:r>
              <a:rPr lang="en-US" dirty="0"/>
              <a:t>Talking Caller ID turn on/off</a:t>
            </a:r>
          </a:p>
          <a:p>
            <a:pPr lvl="3"/>
            <a:r>
              <a:rPr lang="en-US" dirty="0"/>
              <a:t>Auto Answer</a:t>
            </a:r>
          </a:p>
          <a:p>
            <a:pPr lvl="2"/>
            <a:r>
              <a:rPr lang="en-US" sz="2000" dirty="0"/>
              <a:t>Touch controls for tremors/dexterity problems</a:t>
            </a:r>
          </a:p>
          <a:p>
            <a:pPr lvl="1"/>
            <a:r>
              <a:rPr lang="en-US" sz="2000" dirty="0"/>
              <a:t>Advanced </a:t>
            </a:r>
          </a:p>
          <a:p>
            <a:pPr lvl="2"/>
            <a:r>
              <a:rPr lang="en-US" sz="2000" dirty="0"/>
              <a:t>Accessibility button</a:t>
            </a:r>
          </a:p>
          <a:p>
            <a:pPr lvl="2"/>
            <a:r>
              <a:rPr lang="en-US" sz="2000" dirty="0"/>
              <a:t>Answering and Ending Call options</a:t>
            </a:r>
          </a:p>
          <a:p>
            <a:pPr lvl="2"/>
            <a:r>
              <a:rPr lang="en-US" sz="2000" dirty="0"/>
              <a:t>Speak Keyboard Input Aloud</a:t>
            </a:r>
          </a:p>
          <a:p>
            <a:pPr lvl="2"/>
            <a:r>
              <a:rPr lang="en-US" sz="2000" dirty="0"/>
              <a:t>Bixby vision on Samsung</a:t>
            </a:r>
          </a:p>
          <a:p>
            <a:pPr lvl="2"/>
            <a:r>
              <a:rPr lang="en-US" sz="2000" dirty="0"/>
              <a:t>Voice Label for NFC tags</a:t>
            </a:r>
          </a:p>
          <a:p>
            <a:pPr lvl="2"/>
            <a:endParaRPr lang="en-US" sz="1200" dirty="0"/>
          </a:p>
          <a:p>
            <a:pPr marL="457200" lvl="1" indent="0">
              <a:buNone/>
            </a:pPr>
            <a:endParaRPr lang="en-US" sz="1400" dirty="0"/>
          </a:p>
        </p:txBody>
      </p:sp>
    </p:spTree>
    <p:extLst>
      <p:ext uri="{BB962C8B-B14F-4D97-AF65-F5344CB8AC3E}">
        <p14:creationId xmlns:p14="http://schemas.microsoft.com/office/powerpoint/2010/main" val="3801010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Settings</a:t>
            </a:r>
          </a:p>
        </p:txBody>
      </p:sp>
      <p:sp>
        <p:nvSpPr>
          <p:cNvPr id="3" name="Content Placeholder 2"/>
          <p:cNvSpPr>
            <a:spLocks noGrp="1"/>
          </p:cNvSpPr>
          <p:nvPr>
            <p:ph idx="1"/>
          </p:nvPr>
        </p:nvSpPr>
        <p:spPr/>
        <p:txBody>
          <a:bodyPr>
            <a:normAutofit/>
          </a:bodyPr>
          <a:lstStyle/>
          <a:p>
            <a:pPr marL="0" indent="0">
              <a:buNone/>
            </a:pPr>
            <a:r>
              <a:rPr lang="en-US" dirty="0"/>
              <a:t>Android Accessibility Suite</a:t>
            </a:r>
          </a:p>
          <a:p>
            <a:pPr lvl="1"/>
            <a:r>
              <a:rPr lang="en-US" dirty="0"/>
              <a:t>Includes </a:t>
            </a:r>
            <a:r>
              <a:rPr lang="en-US" dirty="0" err="1"/>
              <a:t>TalkBack</a:t>
            </a:r>
            <a:r>
              <a:rPr lang="en-US" dirty="0"/>
              <a:t>, Switch Access, and Select to Speak</a:t>
            </a:r>
          </a:p>
          <a:p>
            <a:pPr lvl="1"/>
            <a:r>
              <a:rPr lang="en-US" dirty="0"/>
              <a:t>It is already downloaded onto some devices, have to download on others</a:t>
            </a:r>
          </a:p>
          <a:p>
            <a:pPr lvl="1"/>
            <a:r>
              <a:rPr lang="en-US" dirty="0"/>
              <a:t>Installed Services:  This includes any apps you have downloaded that are considered accessibility apps</a:t>
            </a:r>
          </a:p>
          <a:p>
            <a:pPr marL="0" indent="0">
              <a:buNone/>
            </a:pPr>
            <a:endParaRPr lang="en-US" dirty="0"/>
          </a:p>
        </p:txBody>
      </p:sp>
    </p:spTree>
    <p:extLst>
      <p:ext uri="{BB962C8B-B14F-4D97-AF65-F5344CB8AC3E}">
        <p14:creationId xmlns:p14="http://schemas.microsoft.com/office/powerpoint/2010/main" val="391933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Settings</a:t>
            </a:r>
          </a:p>
        </p:txBody>
      </p:sp>
      <p:sp>
        <p:nvSpPr>
          <p:cNvPr id="3" name="Content Placeholder 2"/>
          <p:cNvSpPr>
            <a:spLocks noGrp="1"/>
          </p:cNvSpPr>
          <p:nvPr>
            <p:ph idx="1"/>
          </p:nvPr>
        </p:nvSpPr>
        <p:spPr/>
        <p:txBody>
          <a:bodyPr>
            <a:normAutofit/>
          </a:bodyPr>
          <a:lstStyle/>
          <a:p>
            <a:pPr marL="0" indent="0">
              <a:buNone/>
            </a:pPr>
            <a:r>
              <a:rPr lang="en-US" dirty="0"/>
              <a:t>Display</a:t>
            </a:r>
          </a:p>
          <a:p>
            <a:pPr lvl="1"/>
            <a:r>
              <a:rPr lang="en-US" dirty="0"/>
              <a:t>Make sure to change the sleep setting</a:t>
            </a:r>
          </a:p>
          <a:p>
            <a:pPr lvl="1"/>
            <a:r>
              <a:rPr lang="en-US" dirty="0"/>
              <a:t>Font can change size and font style for low vision use</a:t>
            </a:r>
          </a:p>
          <a:p>
            <a:pPr lvl="1"/>
            <a:r>
              <a:rPr lang="en-US" dirty="0"/>
              <a:t>Brightness</a:t>
            </a:r>
          </a:p>
          <a:p>
            <a:pPr lvl="1"/>
            <a:r>
              <a:rPr lang="en-US" dirty="0"/>
              <a:t>Other functions depending on the device</a:t>
            </a:r>
          </a:p>
          <a:p>
            <a:pPr marL="457200" lvl="1" indent="0">
              <a:buNone/>
            </a:pPr>
            <a:endParaRPr lang="en-US" dirty="0"/>
          </a:p>
          <a:p>
            <a:pPr lvl="1"/>
            <a:endParaRPr lang="en-US" dirty="0"/>
          </a:p>
        </p:txBody>
      </p:sp>
    </p:spTree>
    <p:extLst>
      <p:ext uri="{BB962C8B-B14F-4D97-AF65-F5344CB8AC3E}">
        <p14:creationId xmlns:p14="http://schemas.microsoft.com/office/powerpoint/2010/main" val="2041215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Magnification</a:t>
            </a:r>
          </a:p>
        </p:txBody>
      </p:sp>
      <p:sp>
        <p:nvSpPr>
          <p:cNvPr id="3" name="Content Placeholder 2"/>
          <p:cNvSpPr>
            <a:spLocks noGrp="1"/>
          </p:cNvSpPr>
          <p:nvPr>
            <p:ph idx="1"/>
          </p:nvPr>
        </p:nvSpPr>
        <p:spPr/>
        <p:txBody>
          <a:bodyPr>
            <a:normAutofit/>
          </a:bodyPr>
          <a:lstStyle/>
          <a:p>
            <a:pPr marL="457200" lvl="1" indent="0">
              <a:buNone/>
            </a:pPr>
            <a:r>
              <a:rPr lang="en-US" dirty="0"/>
              <a:t>This magnifies everything on the screen.</a:t>
            </a:r>
          </a:p>
          <a:p>
            <a:pPr lvl="1"/>
            <a:r>
              <a:rPr lang="en-US" dirty="0"/>
              <a:t>	Gestures</a:t>
            </a:r>
          </a:p>
          <a:p>
            <a:pPr lvl="1"/>
            <a:r>
              <a:rPr lang="en-US" dirty="0"/>
              <a:t>Magnification will turn off if a new app opens or an app closes that is currently in use.	</a:t>
            </a:r>
          </a:p>
          <a:p>
            <a:pPr lvl="1"/>
            <a:r>
              <a:rPr lang="en-US" dirty="0"/>
              <a:t>Magnification works everywhere on the screen except the keyboard.</a:t>
            </a:r>
          </a:p>
          <a:p>
            <a:pPr lvl="1"/>
            <a:r>
              <a:rPr lang="en-US" dirty="0"/>
              <a:t>Demonstrate</a:t>
            </a:r>
          </a:p>
          <a:p>
            <a:endParaRPr lang="en-US" dirty="0"/>
          </a:p>
        </p:txBody>
      </p:sp>
    </p:spTree>
    <p:extLst>
      <p:ext uri="{BB962C8B-B14F-4D97-AF65-F5344CB8AC3E}">
        <p14:creationId xmlns:p14="http://schemas.microsoft.com/office/powerpoint/2010/main" val="3511794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990B0-54AD-44B5-852F-44679DCE44B9}"/>
              </a:ext>
            </a:extLst>
          </p:cNvPr>
          <p:cNvSpPr>
            <a:spLocks noGrp="1"/>
          </p:cNvSpPr>
          <p:nvPr>
            <p:ph type="title"/>
          </p:nvPr>
        </p:nvSpPr>
        <p:spPr/>
        <p:txBody>
          <a:bodyPr/>
          <a:lstStyle/>
          <a:p>
            <a:r>
              <a:rPr lang="en-US" dirty="0"/>
              <a:t>Magnifier Window</a:t>
            </a:r>
          </a:p>
        </p:txBody>
      </p:sp>
      <p:sp>
        <p:nvSpPr>
          <p:cNvPr id="3" name="Content Placeholder 2">
            <a:extLst>
              <a:ext uri="{FF2B5EF4-FFF2-40B4-BE49-F238E27FC236}">
                <a16:creationId xmlns:a16="http://schemas.microsoft.com/office/drawing/2014/main" id="{56157374-6787-44DE-8A78-0D8D24A87082}"/>
              </a:ext>
            </a:extLst>
          </p:cNvPr>
          <p:cNvSpPr>
            <a:spLocks noGrp="1"/>
          </p:cNvSpPr>
          <p:nvPr>
            <p:ph idx="1"/>
          </p:nvPr>
        </p:nvSpPr>
        <p:spPr/>
        <p:txBody>
          <a:bodyPr/>
          <a:lstStyle/>
          <a:p>
            <a:pPr marL="0" indent="0">
              <a:buNone/>
            </a:pPr>
            <a:r>
              <a:rPr lang="en-US" dirty="0"/>
              <a:t>Opens a window over the screen that zooms in to enlarge the content underneath.</a:t>
            </a:r>
          </a:p>
          <a:p>
            <a:pPr lvl="1"/>
            <a:r>
              <a:rPr lang="en-US" dirty="0"/>
              <a:t>Able to change the mag size</a:t>
            </a:r>
          </a:p>
          <a:p>
            <a:pPr lvl="1"/>
            <a:r>
              <a:rPr lang="en-US" dirty="0"/>
              <a:t>Can add it to shortcut button</a:t>
            </a:r>
          </a:p>
          <a:p>
            <a:pPr lvl="1"/>
            <a:r>
              <a:rPr lang="en-US" dirty="0"/>
              <a:t>Demonstrate</a:t>
            </a:r>
          </a:p>
        </p:txBody>
      </p:sp>
    </p:spTree>
    <p:extLst>
      <p:ext uri="{BB962C8B-B14F-4D97-AF65-F5344CB8AC3E}">
        <p14:creationId xmlns:p14="http://schemas.microsoft.com/office/powerpoint/2010/main" val="217652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TalkBack</a:t>
            </a:r>
            <a:endParaRPr lang="en-US" dirty="0"/>
          </a:p>
        </p:txBody>
      </p:sp>
      <p:sp>
        <p:nvSpPr>
          <p:cNvPr id="3" name="Content Placeholder 2"/>
          <p:cNvSpPr>
            <a:spLocks noGrp="1"/>
          </p:cNvSpPr>
          <p:nvPr>
            <p:ph idx="1"/>
          </p:nvPr>
        </p:nvSpPr>
        <p:spPr/>
        <p:txBody>
          <a:bodyPr>
            <a:normAutofit fontScale="92500" lnSpcReduction="10000"/>
          </a:bodyPr>
          <a:lstStyle/>
          <a:p>
            <a:pPr marL="0" lvl="1" indent="0">
              <a:buNone/>
            </a:pPr>
            <a:r>
              <a:rPr lang="en-US" dirty="0"/>
              <a:t>Screen reader that provides touch and spoken feedback (may hear it referred to as explore by touch).</a:t>
            </a:r>
          </a:p>
          <a:p>
            <a:pPr lvl="1"/>
            <a:r>
              <a:rPr lang="en-US" dirty="0"/>
              <a:t>Can add to accessibility shortcuts</a:t>
            </a:r>
          </a:p>
          <a:p>
            <a:pPr lvl="1"/>
            <a:r>
              <a:rPr lang="en-US" dirty="0"/>
              <a:t>Able to assign gestures to actions (Android was doing this way before Apple)</a:t>
            </a:r>
          </a:p>
          <a:p>
            <a:pPr lvl="1"/>
            <a:r>
              <a:rPr lang="en-US" dirty="0" err="1"/>
              <a:t>TalkBack</a:t>
            </a:r>
            <a:r>
              <a:rPr lang="en-US" dirty="0"/>
              <a:t> can be turned on for set up.  When on set up screen, press and hold two fingers on screen until the gesture is recognized and </a:t>
            </a:r>
            <a:r>
              <a:rPr lang="en-US" dirty="0" err="1"/>
              <a:t>TalkBack</a:t>
            </a:r>
            <a:r>
              <a:rPr lang="en-US" dirty="0"/>
              <a:t> begins speaking.</a:t>
            </a:r>
          </a:p>
          <a:p>
            <a:pPr lvl="1"/>
            <a:r>
              <a:rPr lang="en-US" dirty="0"/>
              <a:t>Android uses the long press, talkback will tell you when long press is needed</a:t>
            </a:r>
          </a:p>
          <a:p>
            <a:pPr lvl="1"/>
            <a:r>
              <a:rPr lang="en-US" dirty="0"/>
              <a:t>Demonstrate</a:t>
            </a:r>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183640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3EA3-9209-4A89-B52F-10BAC43D6692}"/>
              </a:ext>
            </a:extLst>
          </p:cNvPr>
          <p:cNvSpPr>
            <a:spLocks noGrp="1"/>
          </p:cNvSpPr>
          <p:nvPr>
            <p:ph type="title"/>
          </p:nvPr>
        </p:nvSpPr>
        <p:spPr/>
        <p:txBody>
          <a:bodyPr/>
          <a:lstStyle/>
          <a:p>
            <a:r>
              <a:rPr lang="en-US" dirty="0"/>
              <a:t>Select to Speak</a:t>
            </a:r>
          </a:p>
        </p:txBody>
      </p:sp>
      <p:sp>
        <p:nvSpPr>
          <p:cNvPr id="3" name="Content Placeholder 2">
            <a:extLst>
              <a:ext uri="{FF2B5EF4-FFF2-40B4-BE49-F238E27FC236}">
                <a16:creationId xmlns:a16="http://schemas.microsoft.com/office/drawing/2014/main" id="{EC06FC98-283E-468B-BE25-FF8C5BC59A7B}"/>
              </a:ext>
            </a:extLst>
          </p:cNvPr>
          <p:cNvSpPr>
            <a:spLocks noGrp="1"/>
          </p:cNvSpPr>
          <p:nvPr>
            <p:ph idx="1"/>
          </p:nvPr>
        </p:nvSpPr>
        <p:spPr/>
        <p:txBody>
          <a:bodyPr>
            <a:normAutofit/>
          </a:bodyPr>
          <a:lstStyle/>
          <a:p>
            <a:pPr marL="0" indent="0">
              <a:buNone/>
            </a:pPr>
            <a:r>
              <a:rPr lang="en-US" dirty="0"/>
              <a:t>This allows for spoken feedback at times chosen.</a:t>
            </a:r>
          </a:p>
          <a:p>
            <a:pPr lvl="1"/>
            <a:r>
              <a:rPr lang="en-US" dirty="0"/>
              <a:t>Depending on the Android version, this may be a built-in feature, or you may have to download it</a:t>
            </a:r>
          </a:p>
          <a:p>
            <a:pPr lvl="1"/>
            <a:r>
              <a:rPr lang="en-US" dirty="0"/>
              <a:t>Added to the accessibility shortcut (either a bubble always on screen or a little guy in the bottom right corner depending on type of phone you have)</a:t>
            </a:r>
          </a:p>
          <a:p>
            <a:pPr lvl="1"/>
            <a:r>
              <a:rPr lang="en-US" dirty="0"/>
              <a:t>Demonstrate</a:t>
            </a:r>
          </a:p>
        </p:txBody>
      </p:sp>
    </p:spTree>
    <p:extLst>
      <p:ext uri="{BB962C8B-B14F-4D97-AF65-F5344CB8AC3E}">
        <p14:creationId xmlns:p14="http://schemas.microsoft.com/office/powerpoint/2010/main" val="3898599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Keyboard</a:t>
            </a:r>
          </a:p>
        </p:txBody>
      </p:sp>
      <p:sp>
        <p:nvSpPr>
          <p:cNvPr id="3" name="Content Placeholder 2"/>
          <p:cNvSpPr>
            <a:spLocks noGrp="1"/>
          </p:cNvSpPr>
          <p:nvPr>
            <p:ph idx="1"/>
          </p:nvPr>
        </p:nvSpPr>
        <p:spPr/>
        <p:txBody>
          <a:bodyPr>
            <a:normAutofit lnSpcReduction="10000"/>
          </a:bodyPr>
          <a:lstStyle/>
          <a:p>
            <a:pPr marL="0" indent="0">
              <a:buNone/>
            </a:pPr>
            <a:r>
              <a:rPr lang="en-US" sz="2600" dirty="0"/>
              <a:t>General information</a:t>
            </a:r>
          </a:p>
          <a:p>
            <a:pPr lvl="1"/>
            <a:r>
              <a:rPr lang="en-US" sz="2600" dirty="0"/>
              <a:t>Use dictation on keyboard</a:t>
            </a:r>
          </a:p>
          <a:p>
            <a:pPr lvl="1"/>
            <a:r>
              <a:rPr lang="en-US" sz="2600" dirty="0"/>
              <a:t>Can download keyboards, go into keyboard settings to change</a:t>
            </a:r>
          </a:p>
          <a:p>
            <a:pPr lvl="1"/>
            <a:r>
              <a:rPr lang="en-US" sz="2600" dirty="0"/>
              <a:t>Different type of keyboards are available depending on the device being used, for example, Samsung keyboard.</a:t>
            </a:r>
          </a:p>
          <a:p>
            <a:pPr marL="0" indent="0">
              <a:buNone/>
            </a:pPr>
            <a:r>
              <a:rPr lang="en-US" sz="2600" dirty="0" err="1"/>
              <a:t>TalkBack</a:t>
            </a:r>
            <a:endParaRPr lang="en-US" sz="2600" dirty="0"/>
          </a:p>
          <a:p>
            <a:pPr lvl="1"/>
            <a:r>
              <a:rPr lang="en-US" sz="2600" dirty="0"/>
              <a:t>Lift to type method is sliding a finger to a key and then lift the finger.  It will register what was typed.</a:t>
            </a:r>
          </a:p>
          <a:p>
            <a:pPr lvl="1"/>
            <a:r>
              <a:rPr lang="en-US" sz="2600" dirty="0"/>
              <a:t>Swipe and double tap is available as well</a:t>
            </a:r>
          </a:p>
          <a:p>
            <a:endParaRPr lang="en-US" dirty="0"/>
          </a:p>
        </p:txBody>
      </p:sp>
    </p:spTree>
    <p:extLst>
      <p:ext uri="{BB962C8B-B14F-4D97-AF65-F5344CB8AC3E}">
        <p14:creationId xmlns:p14="http://schemas.microsoft.com/office/powerpoint/2010/main" val="3003964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Text-To-Speech</a:t>
            </a:r>
          </a:p>
        </p:txBody>
      </p:sp>
      <p:sp>
        <p:nvSpPr>
          <p:cNvPr id="3" name="Content Placeholder 2"/>
          <p:cNvSpPr>
            <a:spLocks noGrp="1"/>
          </p:cNvSpPr>
          <p:nvPr>
            <p:ph idx="1"/>
          </p:nvPr>
        </p:nvSpPr>
        <p:spPr/>
        <p:txBody>
          <a:bodyPr>
            <a:normAutofit lnSpcReduction="10000"/>
          </a:bodyPr>
          <a:lstStyle/>
          <a:p>
            <a:pPr marL="0" indent="0">
              <a:buNone/>
            </a:pPr>
            <a:r>
              <a:rPr lang="en-US" sz="2600" dirty="0"/>
              <a:t>Google Text-to-speech enables apps to speak or read content aloud.</a:t>
            </a:r>
          </a:p>
          <a:p>
            <a:pPr lvl="1"/>
            <a:r>
              <a:rPr lang="en-US" sz="2600" dirty="0"/>
              <a:t>Limited to use in apps such as Google Play Books read aloud feature, Voice Read Aloud for word processor formats, and Google translate.</a:t>
            </a:r>
          </a:p>
          <a:p>
            <a:pPr lvl="1"/>
            <a:r>
              <a:rPr lang="en-US" sz="2600" dirty="0"/>
              <a:t>Speech Settings are limited, there is not much to change or choose from.  Voices can be changed on some devices, Google or what the device offers (such as Samsung).  Ability to change language, speech rate, pitch changes and phonetic letters on the keyboard. (works better on pure phones)</a:t>
            </a:r>
          </a:p>
          <a:p>
            <a:pPr lvl="1"/>
            <a:endParaRPr lang="en-US" dirty="0"/>
          </a:p>
        </p:txBody>
      </p:sp>
    </p:spTree>
    <p:extLst>
      <p:ext uri="{BB962C8B-B14F-4D97-AF65-F5344CB8AC3E}">
        <p14:creationId xmlns:p14="http://schemas.microsoft.com/office/powerpoint/2010/main" val="4242142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Assistant</a:t>
            </a:r>
          </a:p>
        </p:txBody>
      </p:sp>
      <p:sp>
        <p:nvSpPr>
          <p:cNvPr id="3" name="Content Placeholder 2"/>
          <p:cNvSpPr>
            <a:spLocks noGrp="1"/>
          </p:cNvSpPr>
          <p:nvPr>
            <p:ph idx="1"/>
          </p:nvPr>
        </p:nvSpPr>
        <p:spPr/>
        <p:txBody>
          <a:bodyPr>
            <a:normAutofit fontScale="55000" lnSpcReduction="20000"/>
          </a:bodyPr>
          <a:lstStyle/>
          <a:p>
            <a:pPr marL="0" indent="0">
              <a:buNone/>
            </a:pPr>
            <a:r>
              <a:rPr lang="en-US" sz="3800" dirty="0" err="1"/>
              <a:t>Articial</a:t>
            </a:r>
            <a:r>
              <a:rPr lang="en-US" sz="3800" dirty="0"/>
              <a:t> Intelligence powered virtual assistant.</a:t>
            </a:r>
          </a:p>
          <a:p>
            <a:pPr lvl="1"/>
            <a:r>
              <a:rPr lang="en-US" sz="3800" dirty="0"/>
              <a:t>Google Assistant’s full functions don’t work on every device.  You are able to access the voice on all.  It is built in.  Some phones such as Samsung also come with Bixby.</a:t>
            </a:r>
          </a:p>
          <a:p>
            <a:pPr lvl="1"/>
            <a:r>
              <a:rPr lang="en-US" sz="3800" dirty="0"/>
              <a:t>“OK or Hey Google” </a:t>
            </a:r>
          </a:p>
          <a:p>
            <a:pPr lvl="1"/>
            <a:r>
              <a:rPr lang="en-US" sz="3800" dirty="0"/>
              <a:t>Must have a </a:t>
            </a:r>
            <a:r>
              <a:rPr lang="en-US" sz="3800" dirty="0" err="1"/>
              <a:t>gmail</a:t>
            </a:r>
            <a:r>
              <a:rPr lang="en-US" sz="3800" dirty="0"/>
              <a:t> account connected to the phone to utilize all of the Google Assistant options.</a:t>
            </a:r>
          </a:p>
          <a:p>
            <a:pPr lvl="1"/>
            <a:r>
              <a:rPr lang="en-US" sz="3800" dirty="0"/>
              <a:t>Google Account </a:t>
            </a:r>
          </a:p>
          <a:p>
            <a:pPr lvl="1"/>
            <a:r>
              <a:rPr lang="en-US" sz="3800" dirty="0"/>
              <a:t>Search, Assistant &amp;Voice</a:t>
            </a:r>
          </a:p>
          <a:p>
            <a:pPr lvl="2"/>
            <a:r>
              <a:rPr lang="en-US" sz="3800" dirty="0"/>
              <a:t>Google Assistant:  Can add personal information, can change the voice, languages, voice match, home control, set up routines (such as it performing certain actions after you say Good Morning), can receive email updates about the assistant</a:t>
            </a:r>
          </a:p>
          <a:p>
            <a:pPr lvl="1"/>
            <a:r>
              <a:rPr lang="en-US" sz="3800" dirty="0"/>
              <a:t>Can add devices</a:t>
            </a:r>
          </a:p>
          <a:p>
            <a:pPr lvl="1"/>
            <a:r>
              <a:rPr lang="en-US" sz="3800" dirty="0"/>
              <a:t>Can add services (calendar, reminders, etc.)</a:t>
            </a:r>
          </a:p>
          <a:p>
            <a:pPr lvl="1"/>
            <a:endParaRPr lang="en-US" sz="4300" dirty="0"/>
          </a:p>
          <a:p>
            <a:pPr marL="914400" lvl="2" indent="0">
              <a:buNone/>
            </a:pPr>
            <a:endParaRPr lang="en-US" sz="3000" dirty="0"/>
          </a:p>
          <a:p>
            <a:endParaRPr lang="en-US" dirty="0"/>
          </a:p>
        </p:txBody>
      </p:sp>
    </p:spTree>
    <p:extLst>
      <p:ext uri="{BB962C8B-B14F-4D97-AF65-F5344CB8AC3E}">
        <p14:creationId xmlns:p14="http://schemas.microsoft.com/office/powerpoint/2010/main" val="1164416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16C2-B2E0-4BAB-8BCD-30AEA371168A}"/>
              </a:ext>
            </a:extLst>
          </p:cNvPr>
          <p:cNvSpPr>
            <a:spLocks noGrp="1"/>
          </p:cNvSpPr>
          <p:nvPr>
            <p:ph type="title"/>
          </p:nvPr>
        </p:nvSpPr>
        <p:spPr/>
        <p:txBody>
          <a:bodyPr/>
          <a:lstStyle/>
          <a:p>
            <a:r>
              <a:rPr lang="en-US" dirty="0"/>
              <a:t>Google Voice Access</a:t>
            </a:r>
          </a:p>
        </p:txBody>
      </p:sp>
      <p:sp>
        <p:nvSpPr>
          <p:cNvPr id="3" name="Content Placeholder 2">
            <a:extLst>
              <a:ext uri="{FF2B5EF4-FFF2-40B4-BE49-F238E27FC236}">
                <a16:creationId xmlns:a16="http://schemas.microsoft.com/office/drawing/2014/main" id="{3C4A5F4A-C57D-4528-A7E6-59C161CDC837}"/>
              </a:ext>
            </a:extLst>
          </p:cNvPr>
          <p:cNvSpPr>
            <a:spLocks noGrp="1"/>
          </p:cNvSpPr>
          <p:nvPr>
            <p:ph idx="1"/>
          </p:nvPr>
        </p:nvSpPr>
        <p:spPr/>
        <p:txBody>
          <a:bodyPr>
            <a:normAutofit fontScale="70000" lnSpcReduction="20000"/>
          </a:bodyPr>
          <a:lstStyle/>
          <a:p>
            <a:pPr marL="0" indent="0">
              <a:buNone/>
            </a:pPr>
            <a:r>
              <a:rPr lang="en-US" dirty="0"/>
              <a:t>Allows you to control your device with spoken commands, comparable to Dragon Dictation on computer</a:t>
            </a:r>
          </a:p>
          <a:p>
            <a:pPr marL="857250" lvl="1" indent="-457200"/>
            <a:r>
              <a:rPr lang="en-US" dirty="0"/>
              <a:t>Download app</a:t>
            </a:r>
          </a:p>
          <a:p>
            <a:pPr lvl="1"/>
            <a:r>
              <a:rPr lang="en-US" dirty="0"/>
              <a:t>Works alongside Google Assistant </a:t>
            </a:r>
          </a:p>
          <a:p>
            <a:pPr lvl="1"/>
            <a:r>
              <a:rPr lang="en-US" dirty="0"/>
              <a:t>Goes beyond voice commands to control the touch and gesture based interfaces of the phone</a:t>
            </a:r>
          </a:p>
          <a:p>
            <a:pPr lvl="1"/>
            <a:r>
              <a:rPr lang="en-US" dirty="0"/>
              <a:t>Needs Android 5.0 Lollipop or higher</a:t>
            </a:r>
          </a:p>
          <a:p>
            <a:pPr lvl="1"/>
            <a:r>
              <a:rPr lang="en-US" dirty="0"/>
              <a:t>Basic useful gestures, besides the Google Assistant commands:</a:t>
            </a:r>
          </a:p>
          <a:p>
            <a:pPr lvl="2"/>
            <a:r>
              <a:rPr lang="en-US" dirty="0"/>
              <a:t>What can I say? (use this for full commands)</a:t>
            </a:r>
          </a:p>
          <a:p>
            <a:pPr lvl="2"/>
            <a:r>
              <a:rPr lang="en-US" dirty="0"/>
              <a:t>Stop listening or Thanks Google</a:t>
            </a:r>
          </a:p>
          <a:p>
            <a:pPr lvl="2"/>
            <a:r>
              <a:rPr lang="en-US" dirty="0"/>
              <a:t>Scroll down/up</a:t>
            </a:r>
          </a:p>
          <a:p>
            <a:pPr lvl="2"/>
            <a:r>
              <a:rPr lang="en-US" dirty="0"/>
              <a:t>Swipe right/left</a:t>
            </a:r>
          </a:p>
          <a:p>
            <a:pPr lvl="2"/>
            <a:r>
              <a:rPr lang="en-US" dirty="0"/>
              <a:t>Commands for editing text</a:t>
            </a:r>
          </a:p>
          <a:p>
            <a:pPr lvl="2"/>
            <a:r>
              <a:rPr lang="en-US" dirty="0"/>
              <a:t>Turn on/off </a:t>
            </a:r>
            <a:r>
              <a:rPr lang="en-US" dirty="0" err="1"/>
              <a:t>wifi</a:t>
            </a:r>
            <a:endParaRPr lang="en-US" dirty="0"/>
          </a:p>
          <a:p>
            <a:pPr lvl="2"/>
            <a:r>
              <a:rPr lang="en-US" dirty="0"/>
              <a:t>Shutdown (shuts down your device)</a:t>
            </a:r>
          </a:p>
          <a:p>
            <a:pPr lvl="1"/>
            <a:endParaRPr lang="en-US" dirty="0"/>
          </a:p>
        </p:txBody>
      </p:sp>
    </p:spTree>
    <p:extLst>
      <p:ext uri="{BB962C8B-B14F-4D97-AF65-F5344CB8AC3E}">
        <p14:creationId xmlns:p14="http://schemas.microsoft.com/office/powerpoint/2010/main" val="2493140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93217-6A27-409C-AAB8-5B420A701D55}"/>
              </a:ext>
            </a:extLst>
          </p:cNvPr>
          <p:cNvSpPr>
            <a:spLocks noGrp="1"/>
          </p:cNvSpPr>
          <p:nvPr>
            <p:ph type="title"/>
          </p:nvPr>
        </p:nvSpPr>
        <p:spPr/>
        <p:txBody>
          <a:bodyPr/>
          <a:lstStyle/>
          <a:p>
            <a:r>
              <a:rPr lang="en-US" dirty="0"/>
              <a:t>Lookout By Google</a:t>
            </a:r>
          </a:p>
        </p:txBody>
      </p:sp>
      <p:sp>
        <p:nvSpPr>
          <p:cNvPr id="3" name="Content Placeholder 2">
            <a:extLst>
              <a:ext uri="{FF2B5EF4-FFF2-40B4-BE49-F238E27FC236}">
                <a16:creationId xmlns:a16="http://schemas.microsoft.com/office/drawing/2014/main" id="{79073742-DA82-430D-BB18-6103DF3ED677}"/>
              </a:ext>
            </a:extLst>
          </p:cNvPr>
          <p:cNvSpPr>
            <a:spLocks noGrp="1"/>
          </p:cNvSpPr>
          <p:nvPr>
            <p:ph idx="1"/>
          </p:nvPr>
        </p:nvSpPr>
        <p:spPr/>
        <p:txBody>
          <a:bodyPr>
            <a:normAutofit/>
          </a:bodyPr>
          <a:lstStyle/>
          <a:p>
            <a:pPr marL="0" indent="0">
              <a:buNone/>
            </a:pPr>
            <a:r>
              <a:rPr lang="en-US" dirty="0"/>
              <a:t>Uses Artificial Intelligence to identify objects and read text </a:t>
            </a:r>
          </a:p>
          <a:p>
            <a:pPr lvl="1"/>
            <a:r>
              <a:rPr lang="en-US" dirty="0"/>
              <a:t>Download on Play Store</a:t>
            </a:r>
          </a:p>
          <a:p>
            <a:pPr lvl="1"/>
            <a:r>
              <a:rPr lang="en-US" dirty="0"/>
              <a:t>Works similar to Seeing AI</a:t>
            </a:r>
          </a:p>
          <a:p>
            <a:pPr lvl="1"/>
            <a:r>
              <a:rPr lang="en-US" dirty="0"/>
              <a:t>Features include:</a:t>
            </a:r>
          </a:p>
          <a:p>
            <a:pPr lvl="2"/>
            <a:r>
              <a:rPr lang="en-US" dirty="0"/>
              <a:t>Explore (beta), Food Label (beta), Quick Read, Scan Document, Currency</a:t>
            </a:r>
          </a:p>
          <a:p>
            <a:pPr lvl="1"/>
            <a:r>
              <a:rPr lang="en-US" dirty="0"/>
              <a:t>Is not available on all phones</a:t>
            </a:r>
          </a:p>
          <a:p>
            <a:endParaRPr lang="en-US" dirty="0"/>
          </a:p>
        </p:txBody>
      </p:sp>
    </p:spTree>
    <p:extLst>
      <p:ext uri="{BB962C8B-B14F-4D97-AF65-F5344CB8AC3E}">
        <p14:creationId xmlns:p14="http://schemas.microsoft.com/office/powerpoint/2010/main" val="7992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99581-E11D-4239-B04B-56249ADE4D7E}"/>
              </a:ext>
            </a:extLst>
          </p:cNvPr>
          <p:cNvSpPr>
            <a:spLocks noGrp="1"/>
          </p:cNvSpPr>
          <p:nvPr>
            <p:ph type="title"/>
          </p:nvPr>
        </p:nvSpPr>
        <p:spPr/>
        <p:txBody>
          <a:bodyPr/>
          <a:lstStyle/>
          <a:p>
            <a:pPr algn="ctr"/>
            <a:r>
              <a:rPr lang="en-US" dirty="0"/>
              <a:t>Seeing AI vs. Lookout</a:t>
            </a:r>
          </a:p>
        </p:txBody>
      </p:sp>
      <p:sp>
        <p:nvSpPr>
          <p:cNvPr id="3" name="Text Placeholder 2">
            <a:extLst>
              <a:ext uri="{FF2B5EF4-FFF2-40B4-BE49-F238E27FC236}">
                <a16:creationId xmlns:a16="http://schemas.microsoft.com/office/drawing/2014/main" id="{839306A9-54A1-49E2-AF6B-8048C99FF4C4}"/>
              </a:ext>
            </a:extLst>
          </p:cNvPr>
          <p:cNvSpPr>
            <a:spLocks noGrp="1"/>
          </p:cNvSpPr>
          <p:nvPr>
            <p:ph type="body" idx="1"/>
          </p:nvPr>
        </p:nvSpPr>
        <p:spPr/>
        <p:txBody>
          <a:bodyPr/>
          <a:lstStyle/>
          <a:p>
            <a:r>
              <a:rPr lang="en-US" dirty="0"/>
              <a:t>Seeing AI	</a:t>
            </a:r>
          </a:p>
        </p:txBody>
      </p:sp>
      <p:sp>
        <p:nvSpPr>
          <p:cNvPr id="4" name="Content Placeholder 3">
            <a:extLst>
              <a:ext uri="{FF2B5EF4-FFF2-40B4-BE49-F238E27FC236}">
                <a16:creationId xmlns:a16="http://schemas.microsoft.com/office/drawing/2014/main" id="{9B67DF1E-363F-4500-BA0E-704F2F461034}"/>
              </a:ext>
            </a:extLst>
          </p:cNvPr>
          <p:cNvSpPr>
            <a:spLocks noGrp="1"/>
          </p:cNvSpPr>
          <p:nvPr>
            <p:ph sz="half" idx="2"/>
          </p:nvPr>
        </p:nvSpPr>
        <p:spPr/>
        <p:txBody>
          <a:bodyPr>
            <a:normAutofit fontScale="70000" lnSpcReduction="20000"/>
          </a:bodyPr>
          <a:lstStyle/>
          <a:p>
            <a:r>
              <a:rPr lang="en-US" dirty="0"/>
              <a:t>Able to use </a:t>
            </a:r>
            <a:r>
              <a:rPr lang="en-US" dirty="0" err="1"/>
              <a:t>siri</a:t>
            </a:r>
            <a:r>
              <a:rPr lang="en-US" dirty="0"/>
              <a:t> for multiple functions on the app</a:t>
            </a:r>
          </a:p>
          <a:p>
            <a:r>
              <a:rPr lang="en-US" dirty="0"/>
              <a:t>Works well with voiceover, multiple gestures (finger flick right/left as well as up/down)</a:t>
            </a:r>
          </a:p>
          <a:p>
            <a:r>
              <a:rPr lang="en-US" dirty="0"/>
              <a:t>Handwriting channel</a:t>
            </a:r>
          </a:p>
          <a:p>
            <a:r>
              <a:rPr lang="en-US" dirty="0"/>
              <a:t>Available in English, Dutch, German, French, Japanese and Spanish.  Currency Recognition is US and Canadian dollar, British Pounds and Euros.</a:t>
            </a:r>
          </a:p>
          <a:p>
            <a:r>
              <a:rPr lang="en-US" dirty="0"/>
              <a:t>Person identification</a:t>
            </a:r>
          </a:p>
          <a:p>
            <a:r>
              <a:rPr lang="en-US" dirty="0"/>
              <a:t>Can only identify with barcode, unless use a different channel to try and read label of product</a:t>
            </a:r>
          </a:p>
          <a:p>
            <a:r>
              <a:rPr lang="en-US" dirty="0"/>
              <a:t>Requires internet connection for some features such as facial recognition	</a:t>
            </a:r>
          </a:p>
        </p:txBody>
      </p:sp>
      <p:sp>
        <p:nvSpPr>
          <p:cNvPr id="5" name="Text Placeholder 4">
            <a:extLst>
              <a:ext uri="{FF2B5EF4-FFF2-40B4-BE49-F238E27FC236}">
                <a16:creationId xmlns:a16="http://schemas.microsoft.com/office/drawing/2014/main" id="{ADCFF334-0371-4B26-8179-001734E013AD}"/>
              </a:ext>
            </a:extLst>
          </p:cNvPr>
          <p:cNvSpPr>
            <a:spLocks noGrp="1"/>
          </p:cNvSpPr>
          <p:nvPr>
            <p:ph type="body" sz="quarter" idx="3"/>
          </p:nvPr>
        </p:nvSpPr>
        <p:spPr/>
        <p:txBody>
          <a:bodyPr/>
          <a:lstStyle/>
          <a:p>
            <a:r>
              <a:rPr lang="en-US" dirty="0"/>
              <a:t>Lookout</a:t>
            </a:r>
          </a:p>
        </p:txBody>
      </p:sp>
      <p:sp>
        <p:nvSpPr>
          <p:cNvPr id="6" name="Content Placeholder 5">
            <a:extLst>
              <a:ext uri="{FF2B5EF4-FFF2-40B4-BE49-F238E27FC236}">
                <a16:creationId xmlns:a16="http://schemas.microsoft.com/office/drawing/2014/main" id="{07463E6A-BDE3-4D3A-9BE6-22763BD0C312}"/>
              </a:ext>
            </a:extLst>
          </p:cNvPr>
          <p:cNvSpPr>
            <a:spLocks noGrp="1"/>
          </p:cNvSpPr>
          <p:nvPr>
            <p:ph sz="quarter" idx="4"/>
          </p:nvPr>
        </p:nvSpPr>
        <p:spPr/>
        <p:txBody>
          <a:bodyPr>
            <a:normAutofit fontScale="70000" lnSpcReduction="20000"/>
          </a:bodyPr>
          <a:lstStyle/>
          <a:p>
            <a:r>
              <a:rPr lang="en-US" dirty="0"/>
              <a:t>Google will only open the app, won’t interact at this point</a:t>
            </a:r>
          </a:p>
          <a:p>
            <a:r>
              <a:rPr lang="en-US" dirty="0"/>
              <a:t>Works well with </a:t>
            </a:r>
            <a:r>
              <a:rPr lang="en-US" dirty="0" err="1"/>
              <a:t>TalkBack</a:t>
            </a:r>
            <a:r>
              <a:rPr lang="en-US" dirty="0"/>
              <a:t>, basic finger gestures (finger flick right/left)</a:t>
            </a:r>
          </a:p>
          <a:p>
            <a:r>
              <a:rPr lang="en-US" dirty="0"/>
              <a:t>Attempts to read handwriting with scanning options</a:t>
            </a:r>
          </a:p>
          <a:p>
            <a:r>
              <a:rPr lang="en-US" dirty="0"/>
              <a:t>Available in English, French, Italian, German and Spanish.  Currency recognition only US </a:t>
            </a:r>
          </a:p>
          <a:p>
            <a:r>
              <a:rPr lang="en-US" dirty="0"/>
              <a:t>No person identification, just tells if a person is in camera sight</a:t>
            </a:r>
          </a:p>
          <a:p>
            <a:r>
              <a:rPr lang="en-US" dirty="0"/>
              <a:t>Can identify products by facing the label as well as the barcode</a:t>
            </a:r>
          </a:p>
          <a:p>
            <a:r>
              <a:rPr lang="en-US" dirty="0"/>
              <a:t>Does not require internet connection</a:t>
            </a:r>
          </a:p>
        </p:txBody>
      </p:sp>
    </p:spTree>
    <p:extLst>
      <p:ext uri="{BB962C8B-B14F-4D97-AF65-F5344CB8AC3E}">
        <p14:creationId xmlns:p14="http://schemas.microsoft.com/office/powerpoint/2010/main" val="2816849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6815-EACB-4142-B6E8-CBE88443A670}"/>
              </a:ext>
            </a:extLst>
          </p:cNvPr>
          <p:cNvSpPr>
            <a:spLocks noGrp="1"/>
          </p:cNvSpPr>
          <p:nvPr>
            <p:ph type="title"/>
          </p:nvPr>
        </p:nvSpPr>
        <p:spPr/>
        <p:txBody>
          <a:bodyPr/>
          <a:lstStyle/>
          <a:p>
            <a:r>
              <a:rPr lang="en-US" dirty="0"/>
              <a:t>Google Lens</a:t>
            </a:r>
          </a:p>
        </p:txBody>
      </p:sp>
      <p:sp>
        <p:nvSpPr>
          <p:cNvPr id="3" name="Content Placeholder 2">
            <a:extLst>
              <a:ext uri="{FF2B5EF4-FFF2-40B4-BE49-F238E27FC236}">
                <a16:creationId xmlns:a16="http://schemas.microsoft.com/office/drawing/2014/main" id="{91372731-D184-4CE9-9A0F-FF3544F2A7AA}"/>
              </a:ext>
            </a:extLst>
          </p:cNvPr>
          <p:cNvSpPr>
            <a:spLocks noGrp="1"/>
          </p:cNvSpPr>
          <p:nvPr>
            <p:ph idx="1"/>
          </p:nvPr>
        </p:nvSpPr>
        <p:spPr/>
        <p:txBody>
          <a:bodyPr>
            <a:normAutofit fontScale="77500" lnSpcReduction="20000"/>
          </a:bodyPr>
          <a:lstStyle/>
          <a:p>
            <a:pPr marL="0" indent="0">
              <a:buNone/>
            </a:pPr>
            <a:r>
              <a:rPr lang="en-US" dirty="0"/>
              <a:t>Download in Play Store if it doesn’t show up on the phone:</a:t>
            </a:r>
          </a:p>
          <a:p>
            <a:pPr lvl="1"/>
            <a:r>
              <a:rPr lang="en-US" dirty="0"/>
              <a:t>Scan and translate text, then read it to you</a:t>
            </a:r>
          </a:p>
          <a:p>
            <a:pPr lvl="1"/>
            <a:r>
              <a:rPr lang="en-US" dirty="0"/>
              <a:t>Scan picture and it will show compared pricing in other stores, etc.</a:t>
            </a:r>
          </a:p>
          <a:p>
            <a:pPr lvl="1"/>
            <a:r>
              <a:rPr lang="en-US" dirty="0"/>
              <a:t>Menu look up</a:t>
            </a:r>
          </a:p>
          <a:p>
            <a:pPr lvl="1"/>
            <a:r>
              <a:rPr lang="en-US" dirty="0"/>
              <a:t>Find out more information about surroundings including buildings, plants, and animals</a:t>
            </a:r>
          </a:p>
          <a:p>
            <a:pPr lvl="1"/>
            <a:r>
              <a:rPr lang="en-US" dirty="0"/>
              <a:t>Take a picture of page and will read to you</a:t>
            </a:r>
          </a:p>
          <a:p>
            <a:pPr lvl="1"/>
            <a:r>
              <a:rPr lang="en-US" dirty="0"/>
              <a:t>Icon shows up when cue up Google Assistant or on certain phones, in your photo app</a:t>
            </a:r>
          </a:p>
          <a:p>
            <a:pPr marL="0" indent="0">
              <a:buNone/>
            </a:pPr>
            <a:r>
              <a:rPr lang="en-US" dirty="0"/>
              <a:t>*Be aware, reports say it does not work on all Android phones</a:t>
            </a:r>
          </a:p>
          <a:p>
            <a:pPr marL="0" indent="0">
              <a:buNone/>
            </a:pPr>
            <a:r>
              <a:rPr lang="en-US" dirty="0"/>
              <a:t>*Use to be Google Goggles</a:t>
            </a:r>
          </a:p>
          <a:p>
            <a:endParaRPr lang="en-US" dirty="0"/>
          </a:p>
        </p:txBody>
      </p:sp>
    </p:spTree>
    <p:extLst>
      <p:ext uri="{BB962C8B-B14F-4D97-AF65-F5344CB8AC3E}">
        <p14:creationId xmlns:p14="http://schemas.microsoft.com/office/powerpoint/2010/main" val="575215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Braille</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err="1"/>
              <a:t>TalkBack</a:t>
            </a:r>
            <a:r>
              <a:rPr lang="en-US" dirty="0"/>
              <a:t> Braille Keyboard</a:t>
            </a:r>
          </a:p>
          <a:p>
            <a:pPr lvl="1"/>
            <a:r>
              <a:rPr lang="en-US" dirty="0"/>
              <a:t>Integrated directly into phone, very recent April 2020</a:t>
            </a:r>
          </a:p>
          <a:p>
            <a:pPr lvl="1"/>
            <a:r>
              <a:rPr lang="en-US" dirty="0"/>
              <a:t>Type braille using just your Android device, No additional hardware needed</a:t>
            </a:r>
          </a:p>
          <a:p>
            <a:pPr marL="0" indent="0">
              <a:buNone/>
            </a:pPr>
            <a:r>
              <a:rPr lang="en-US" dirty="0" err="1"/>
              <a:t>BrailleBack</a:t>
            </a:r>
            <a:endParaRPr lang="en-US" dirty="0"/>
          </a:p>
          <a:p>
            <a:pPr lvl="1"/>
            <a:r>
              <a:rPr lang="en-US" dirty="0"/>
              <a:t>Connect a refreshable Braille display via Bluetooth</a:t>
            </a:r>
          </a:p>
          <a:p>
            <a:pPr lvl="1"/>
            <a:r>
              <a:rPr lang="en-US" dirty="0"/>
              <a:t>Works with </a:t>
            </a:r>
            <a:r>
              <a:rPr lang="en-US" dirty="0" err="1"/>
              <a:t>TalkBack</a:t>
            </a:r>
            <a:r>
              <a:rPr lang="en-US" dirty="0"/>
              <a:t> for combined Braille/Speech output</a:t>
            </a:r>
          </a:p>
          <a:p>
            <a:pPr lvl="1"/>
            <a:r>
              <a:rPr lang="en-US" dirty="0"/>
              <a:t>Allows editing text and interacting with device</a:t>
            </a:r>
          </a:p>
          <a:p>
            <a:pPr lvl="1"/>
            <a:r>
              <a:rPr lang="en-US" dirty="0"/>
              <a:t>Now Grade 2 input and </a:t>
            </a:r>
            <a:r>
              <a:rPr lang="en-US" dirty="0" err="1"/>
              <a:t>ouput</a:t>
            </a:r>
            <a:r>
              <a:rPr lang="en-US" dirty="0"/>
              <a:t> is supported</a:t>
            </a:r>
          </a:p>
          <a:p>
            <a:pPr lvl="1"/>
            <a:r>
              <a:rPr lang="en-US" dirty="0"/>
              <a:t>Make sure your Braille device is supported:</a:t>
            </a:r>
          </a:p>
          <a:p>
            <a:pPr lvl="2"/>
            <a:r>
              <a:rPr lang="en-US" u="sng" dirty="0">
                <a:hlinkClick r:id="rId2"/>
              </a:rPr>
              <a:t>https://support.google.com/accessibility/android/answer/3535226?hl=en</a:t>
            </a:r>
            <a:r>
              <a:rPr lang="en-US" dirty="0"/>
              <a:t> </a:t>
            </a:r>
          </a:p>
          <a:p>
            <a:pPr marL="0" indent="0">
              <a:buNone/>
            </a:pPr>
            <a:r>
              <a:rPr lang="en-US" dirty="0" err="1"/>
              <a:t>BrailleNote</a:t>
            </a:r>
            <a:r>
              <a:rPr lang="en-US" dirty="0"/>
              <a:t> Touch from </a:t>
            </a:r>
            <a:r>
              <a:rPr lang="en-US" dirty="0" err="1"/>
              <a:t>HumanWare</a:t>
            </a:r>
            <a:endParaRPr lang="en-US" dirty="0"/>
          </a:p>
          <a:p>
            <a:pPr lvl="1"/>
            <a:r>
              <a:rPr lang="en-US" dirty="0"/>
              <a:t>Android based Tablet with a built-in Braille Display</a:t>
            </a:r>
          </a:p>
          <a:p>
            <a:pPr lvl="1"/>
            <a:r>
              <a:rPr lang="en-US" dirty="0"/>
              <a:t>Uses </a:t>
            </a:r>
            <a:r>
              <a:rPr lang="en-US" dirty="0" err="1"/>
              <a:t>Keysoft</a:t>
            </a:r>
            <a:r>
              <a:rPr lang="en-US" dirty="0"/>
              <a:t> as the software that runs on </a:t>
            </a:r>
            <a:r>
              <a:rPr lang="en-US" dirty="0" err="1"/>
              <a:t>BrailleNote</a:t>
            </a:r>
            <a:r>
              <a:rPr lang="en-US" dirty="0"/>
              <a:t>  </a:t>
            </a:r>
          </a:p>
          <a:p>
            <a:pPr lvl="1"/>
            <a:r>
              <a:rPr lang="en-US" dirty="0"/>
              <a:t>Google certified</a:t>
            </a:r>
          </a:p>
          <a:p>
            <a:pPr lvl="1"/>
            <a:r>
              <a:rPr lang="en-US" dirty="0"/>
              <a:t>Runs on the most current Android OS</a:t>
            </a:r>
          </a:p>
          <a:p>
            <a:pPr lvl="1"/>
            <a:r>
              <a:rPr lang="en-US" dirty="0"/>
              <a:t>Can be connected to IOS devices and used as the Braille display as well</a:t>
            </a:r>
          </a:p>
          <a:p>
            <a:pPr lvl="1"/>
            <a:endParaRPr lang="en-US" dirty="0"/>
          </a:p>
          <a:p>
            <a:pPr marL="0" indent="0">
              <a:buNone/>
            </a:pPr>
            <a:endParaRPr lang="en-US" dirty="0"/>
          </a:p>
        </p:txBody>
      </p:sp>
    </p:spTree>
    <p:extLst>
      <p:ext uri="{BB962C8B-B14F-4D97-AF65-F5344CB8AC3E}">
        <p14:creationId xmlns:p14="http://schemas.microsoft.com/office/powerpoint/2010/main" val="3530319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Accessories</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Android smartwatch</a:t>
            </a:r>
          </a:p>
          <a:p>
            <a:pPr marL="0" indent="0">
              <a:buNone/>
            </a:pPr>
            <a:r>
              <a:rPr lang="en-US" dirty="0"/>
              <a:t>Android Auto</a:t>
            </a:r>
          </a:p>
          <a:p>
            <a:pPr lvl="1"/>
            <a:r>
              <a:rPr lang="en-US" dirty="0"/>
              <a:t>App to make your phone easier to use in the car</a:t>
            </a:r>
          </a:p>
          <a:p>
            <a:pPr lvl="1"/>
            <a:r>
              <a:rPr lang="en-US" dirty="0"/>
              <a:t>Has large screen buttons to push or can be synced to your car on dashcam or entertainment head unit, if compatible, to work through it</a:t>
            </a:r>
          </a:p>
          <a:p>
            <a:pPr marL="0" indent="0">
              <a:buNone/>
            </a:pPr>
            <a:r>
              <a:rPr lang="en-US" dirty="0"/>
              <a:t>Android TV products</a:t>
            </a:r>
          </a:p>
          <a:p>
            <a:pPr marL="0" indent="0">
              <a:buNone/>
            </a:pPr>
            <a:r>
              <a:rPr lang="en-US" dirty="0"/>
              <a:t>Virtual Reality</a:t>
            </a:r>
          </a:p>
          <a:p>
            <a:pPr lvl="1"/>
            <a:r>
              <a:rPr lang="en-US" dirty="0"/>
              <a:t>Artificial environment that is created with software and presented to the user in such a way that the user suspends belief and accepts it as a real environment</a:t>
            </a:r>
          </a:p>
          <a:p>
            <a:pPr lvl="1"/>
            <a:r>
              <a:rPr lang="en-US" dirty="0"/>
              <a:t>Gear Compatible with Samsung Galaxy S7, Galaxy S7 edge, Galaxy Note 5, Galaxy S6 edge+, Galaxy S6, Galaxy S6 edge</a:t>
            </a:r>
          </a:p>
          <a:p>
            <a:pPr lvl="1"/>
            <a:r>
              <a:rPr lang="en-US" dirty="0"/>
              <a:t>Wireless Headset, 360 Camera</a:t>
            </a:r>
          </a:p>
          <a:p>
            <a:pPr lvl="1"/>
            <a:endParaRPr lang="en-US" dirty="0"/>
          </a:p>
          <a:p>
            <a:pPr lvl="1"/>
            <a:endParaRPr lang="en-US" dirty="0"/>
          </a:p>
        </p:txBody>
      </p:sp>
    </p:spTree>
    <p:extLst>
      <p:ext uri="{BB962C8B-B14F-4D97-AF65-F5344CB8AC3E}">
        <p14:creationId xmlns:p14="http://schemas.microsoft.com/office/powerpoint/2010/main" val="1221299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1DEC2-BC7B-49B8-BB6B-B77F553A3993}"/>
              </a:ext>
            </a:extLst>
          </p:cNvPr>
          <p:cNvSpPr>
            <a:spLocks noGrp="1"/>
          </p:cNvSpPr>
          <p:nvPr>
            <p:ph type="title"/>
          </p:nvPr>
        </p:nvSpPr>
        <p:spPr>
          <a:xfrm>
            <a:off x="457200" y="274638"/>
            <a:ext cx="8229600" cy="715962"/>
          </a:xfrm>
        </p:spPr>
        <p:txBody>
          <a:bodyPr>
            <a:normAutofit fontScale="90000"/>
          </a:bodyPr>
          <a:lstStyle/>
          <a:p>
            <a:r>
              <a:rPr lang="en-US" dirty="0"/>
              <a:t>Apps For Android</a:t>
            </a:r>
          </a:p>
        </p:txBody>
      </p:sp>
      <p:sp>
        <p:nvSpPr>
          <p:cNvPr id="3" name="Content Placeholder 2">
            <a:extLst>
              <a:ext uri="{FF2B5EF4-FFF2-40B4-BE49-F238E27FC236}">
                <a16:creationId xmlns:a16="http://schemas.microsoft.com/office/drawing/2014/main" id="{973E281F-B8B4-4EEF-8A8E-CFCD069524F8}"/>
              </a:ext>
            </a:extLst>
          </p:cNvPr>
          <p:cNvSpPr>
            <a:spLocks noGrp="1"/>
          </p:cNvSpPr>
          <p:nvPr>
            <p:ph idx="1"/>
          </p:nvPr>
        </p:nvSpPr>
        <p:spPr>
          <a:xfrm>
            <a:off x="152400" y="914400"/>
            <a:ext cx="8686800" cy="5791200"/>
          </a:xfrm>
        </p:spPr>
        <p:txBody>
          <a:bodyPr>
            <a:normAutofit fontScale="55000" lnSpcReduction="20000"/>
          </a:bodyPr>
          <a:lstStyle/>
          <a:p>
            <a:pPr marL="0" indent="0">
              <a:buNone/>
            </a:pPr>
            <a:r>
              <a:rPr lang="en-US" dirty="0"/>
              <a:t>Artificial Intelligence apps</a:t>
            </a:r>
          </a:p>
          <a:p>
            <a:pPr lvl="1"/>
            <a:r>
              <a:rPr lang="en-US" dirty="0"/>
              <a:t>Google Lookout, Envision AI, Eye-D and Eye-D Pro, </a:t>
            </a:r>
            <a:r>
              <a:rPr lang="en-US" dirty="0" err="1"/>
              <a:t>Aipoly</a:t>
            </a:r>
            <a:r>
              <a:rPr lang="en-US" dirty="0"/>
              <a:t> Vision</a:t>
            </a:r>
          </a:p>
          <a:p>
            <a:pPr marL="0" indent="0">
              <a:buNone/>
            </a:pPr>
            <a:r>
              <a:rPr lang="en-US" dirty="0"/>
              <a:t>Interactive Camera apps</a:t>
            </a:r>
          </a:p>
          <a:p>
            <a:pPr lvl="1"/>
            <a:r>
              <a:rPr lang="en-US" dirty="0"/>
              <a:t>Aira, </a:t>
            </a:r>
            <a:r>
              <a:rPr lang="en-US" dirty="0" err="1"/>
              <a:t>BeSpecular</a:t>
            </a:r>
            <a:r>
              <a:rPr lang="en-US" dirty="0"/>
              <a:t>, Be My Eyes, Google Lens</a:t>
            </a:r>
          </a:p>
          <a:p>
            <a:pPr marL="0" indent="0">
              <a:buNone/>
            </a:pPr>
            <a:r>
              <a:rPr lang="en-US" dirty="0"/>
              <a:t>Meditation Features</a:t>
            </a:r>
          </a:p>
          <a:p>
            <a:pPr lvl="1"/>
            <a:r>
              <a:rPr lang="en-US" dirty="0"/>
              <a:t>BRAVO TANGO Brain Training</a:t>
            </a:r>
          </a:p>
          <a:p>
            <a:pPr marL="0" indent="0">
              <a:buNone/>
            </a:pPr>
            <a:r>
              <a:rPr lang="en-US" dirty="0"/>
              <a:t>Downloadable Book Services</a:t>
            </a:r>
          </a:p>
          <a:p>
            <a:pPr lvl="1"/>
            <a:r>
              <a:rPr lang="en-US" dirty="0"/>
              <a:t>BARD, </a:t>
            </a:r>
            <a:r>
              <a:rPr lang="en-US" dirty="0" err="1"/>
              <a:t>OverDrive</a:t>
            </a:r>
            <a:r>
              <a:rPr lang="en-US" dirty="0"/>
              <a:t>, Libby, Hoopla</a:t>
            </a:r>
          </a:p>
          <a:p>
            <a:pPr marL="0" indent="0">
              <a:buNone/>
            </a:pPr>
            <a:r>
              <a:rPr lang="en-US" dirty="0"/>
              <a:t>Magnifiers</a:t>
            </a:r>
          </a:p>
          <a:p>
            <a:pPr lvl="1"/>
            <a:r>
              <a:rPr lang="en-US" dirty="0" err="1"/>
              <a:t>SuperVision</a:t>
            </a:r>
            <a:r>
              <a:rPr lang="en-US" dirty="0"/>
              <a:t> Mini, VISOR</a:t>
            </a:r>
          </a:p>
          <a:p>
            <a:pPr marL="0" indent="0">
              <a:buNone/>
            </a:pPr>
            <a:r>
              <a:rPr lang="en-US" dirty="0"/>
              <a:t>OCR</a:t>
            </a:r>
          </a:p>
          <a:p>
            <a:pPr lvl="1"/>
            <a:r>
              <a:rPr lang="en-US" dirty="0"/>
              <a:t>Text Fairy, </a:t>
            </a:r>
            <a:r>
              <a:rPr lang="en-US" dirty="0" err="1"/>
              <a:t>MyVision</a:t>
            </a:r>
            <a:endParaRPr lang="en-US" dirty="0"/>
          </a:p>
          <a:p>
            <a:pPr marL="0" indent="0">
              <a:buNone/>
            </a:pPr>
            <a:r>
              <a:rPr lang="en-US" dirty="0"/>
              <a:t>Med Identification apps</a:t>
            </a:r>
          </a:p>
          <a:p>
            <a:pPr lvl="1"/>
            <a:r>
              <a:rPr lang="en-US" dirty="0" err="1"/>
              <a:t>ScripTalk</a:t>
            </a:r>
            <a:r>
              <a:rPr lang="en-US" dirty="0"/>
              <a:t> and </a:t>
            </a:r>
            <a:r>
              <a:rPr lang="en-US" dirty="0" err="1"/>
              <a:t>ScriptView</a:t>
            </a:r>
            <a:endParaRPr lang="en-US" dirty="0"/>
          </a:p>
          <a:p>
            <a:pPr marL="0" indent="0">
              <a:buNone/>
            </a:pPr>
            <a:r>
              <a:rPr lang="en-US" dirty="0"/>
              <a:t>Money Identifiers</a:t>
            </a:r>
          </a:p>
          <a:p>
            <a:pPr lvl="1"/>
            <a:r>
              <a:rPr lang="en-US" dirty="0"/>
              <a:t>IDEAL Currency</a:t>
            </a:r>
          </a:p>
          <a:p>
            <a:pPr marL="0" indent="0">
              <a:buNone/>
            </a:pPr>
            <a:r>
              <a:rPr lang="en-US" dirty="0"/>
              <a:t>Mobility apps</a:t>
            </a:r>
          </a:p>
          <a:p>
            <a:pPr lvl="1"/>
            <a:r>
              <a:rPr lang="en-US" dirty="0"/>
              <a:t>Google Maps, </a:t>
            </a:r>
            <a:r>
              <a:rPr lang="en-US" dirty="0" err="1"/>
              <a:t>Lazarillo</a:t>
            </a:r>
            <a:r>
              <a:rPr lang="en-US" dirty="0"/>
              <a:t> GPS, </a:t>
            </a:r>
            <a:r>
              <a:rPr lang="en-US" dirty="0" err="1"/>
              <a:t>MoovIt</a:t>
            </a:r>
            <a:endParaRPr lang="en-US" dirty="0"/>
          </a:p>
          <a:p>
            <a:pPr marL="0" indent="0">
              <a:buNone/>
            </a:pPr>
            <a:r>
              <a:rPr lang="en-US" dirty="0"/>
              <a:t>Labeling</a:t>
            </a:r>
          </a:p>
          <a:p>
            <a:pPr lvl="1"/>
            <a:r>
              <a:rPr lang="en-US" dirty="0"/>
              <a:t>Talking Tag LV, Seeing Assistant Home Lite</a:t>
            </a:r>
          </a:p>
          <a:p>
            <a:pPr marL="0" indent="0">
              <a:buNone/>
            </a:pPr>
            <a:r>
              <a:rPr lang="en-US" dirty="0" err="1"/>
              <a:t>Misc</a:t>
            </a:r>
            <a:endParaRPr lang="en-US" dirty="0"/>
          </a:p>
          <a:p>
            <a:pPr lvl="1"/>
            <a:r>
              <a:rPr lang="en-US" dirty="0"/>
              <a:t>Crisis Hotline with personal assistant, Talking calculators, Google </a:t>
            </a:r>
            <a:r>
              <a:rPr lang="en-US" dirty="0" err="1"/>
              <a:t>Allo</a:t>
            </a:r>
            <a:endParaRPr lang="en-US" dirty="0"/>
          </a:p>
          <a:p>
            <a:pPr marL="0" indent="0">
              <a:buNone/>
            </a:pPr>
            <a:endParaRPr lang="en-US" dirty="0"/>
          </a:p>
        </p:txBody>
      </p:sp>
    </p:spTree>
    <p:extLst>
      <p:ext uri="{BB962C8B-B14F-4D97-AF65-F5344CB8AC3E}">
        <p14:creationId xmlns:p14="http://schemas.microsoft.com/office/powerpoint/2010/main" val="1843330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F498F-2B68-4AFD-A859-3947C6D6E03F}"/>
              </a:ext>
            </a:extLst>
          </p:cNvPr>
          <p:cNvSpPr>
            <a:spLocks noGrp="1"/>
          </p:cNvSpPr>
          <p:nvPr>
            <p:ph type="title"/>
          </p:nvPr>
        </p:nvSpPr>
        <p:spPr/>
        <p:txBody>
          <a:bodyPr/>
          <a:lstStyle/>
          <a:p>
            <a:r>
              <a:rPr lang="en-US" dirty="0"/>
              <a:t>New on Android 11</a:t>
            </a:r>
          </a:p>
        </p:txBody>
      </p:sp>
      <p:sp>
        <p:nvSpPr>
          <p:cNvPr id="3" name="Content Placeholder 2">
            <a:extLst>
              <a:ext uri="{FF2B5EF4-FFF2-40B4-BE49-F238E27FC236}">
                <a16:creationId xmlns:a16="http://schemas.microsoft.com/office/drawing/2014/main" id="{996753BE-1E12-4BE3-9A47-789E5408F9DD}"/>
              </a:ext>
            </a:extLst>
          </p:cNvPr>
          <p:cNvSpPr>
            <a:spLocks noGrp="1"/>
          </p:cNvSpPr>
          <p:nvPr>
            <p:ph idx="1"/>
          </p:nvPr>
        </p:nvSpPr>
        <p:spPr/>
        <p:txBody>
          <a:bodyPr>
            <a:normAutofit fontScale="92500" lnSpcReduction="10000"/>
          </a:bodyPr>
          <a:lstStyle/>
          <a:p>
            <a:pPr marL="0" indent="0">
              <a:buNone/>
            </a:pPr>
            <a:r>
              <a:rPr lang="en-US" dirty="0"/>
              <a:t>Some new features, not necessarily dealing with accessibility:</a:t>
            </a:r>
          </a:p>
          <a:p>
            <a:r>
              <a:rPr lang="en-US" dirty="0"/>
              <a:t>Voice Access is improved</a:t>
            </a:r>
          </a:p>
          <a:p>
            <a:r>
              <a:rPr lang="en-US" dirty="0"/>
              <a:t>Screen recording is built-in, don’t need extra app</a:t>
            </a:r>
          </a:p>
          <a:p>
            <a:r>
              <a:rPr lang="en-US" dirty="0"/>
              <a:t>Bubbles- pin conversations onto other apps</a:t>
            </a:r>
          </a:p>
          <a:p>
            <a:r>
              <a:rPr lang="en-US" dirty="0"/>
              <a:t>Manage conversations in one spot</a:t>
            </a:r>
          </a:p>
          <a:p>
            <a:r>
              <a:rPr lang="en-US" dirty="0"/>
              <a:t>One time permissions for apps</a:t>
            </a:r>
          </a:p>
          <a:p>
            <a:r>
              <a:rPr lang="en-US" dirty="0"/>
              <a:t>Reset permissions on unused apps</a:t>
            </a:r>
          </a:p>
          <a:p>
            <a:r>
              <a:rPr lang="en-US" dirty="0"/>
              <a:t>Nearby Share</a:t>
            </a:r>
          </a:p>
          <a:p>
            <a:pPr marL="0" indent="0">
              <a:buNone/>
            </a:pPr>
            <a:endParaRPr lang="en-US" dirty="0"/>
          </a:p>
        </p:txBody>
      </p:sp>
    </p:spTree>
    <p:extLst>
      <p:ext uri="{BB962C8B-B14F-4D97-AF65-F5344CB8AC3E}">
        <p14:creationId xmlns:p14="http://schemas.microsoft.com/office/powerpoint/2010/main" val="1729597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fontScale="77500" lnSpcReduction="20000"/>
          </a:bodyPr>
          <a:lstStyle/>
          <a:p>
            <a:pPr marL="0" indent="0" algn="ctr">
              <a:buNone/>
            </a:pPr>
            <a:endParaRPr lang="en-US" dirty="0"/>
          </a:p>
          <a:p>
            <a:pPr marL="0" indent="0" algn="ctr">
              <a:buNone/>
            </a:pPr>
            <a:r>
              <a:rPr lang="en-US" dirty="0"/>
              <a:t>Great Websites to check out:</a:t>
            </a:r>
          </a:p>
          <a:p>
            <a:pPr marL="0" indent="0" algn="ctr">
              <a:buNone/>
            </a:pPr>
            <a:r>
              <a:rPr lang="en-US" dirty="0">
                <a:hlinkClick r:id="rId2"/>
              </a:rPr>
              <a:t>http://phandroid.com/</a:t>
            </a:r>
            <a:r>
              <a:rPr lang="en-US" dirty="0"/>
              <a:t> </a:t>
            </a:r>
          </a:p>
          <a:p>
            <a:pPr marL="0" indent="0" algn="ctr">
              <a:buNone/>
            </a:pPr>
            <a:r>
              <a:rPr lang="en-US" err="1"/>
              <a:t>Inclusiveandroid</a:t>
            </a:r>
            <a:r>
              <a:rPr lang="en-US"/>
              <a:t>.com </a:t>
            </a:r>
            <a:endParaRPr lang="en-US" dirty="0"/>
          </a:p>
          <a:p>
            <a:pPr marL="0" indent="0" algn="ctr">
              <a:buNone/>
            </a:pPr>
            <a:r>
              <a:rPr lang="en-US" dirty="0"/>
              <a:t>Can also google Android Accessibility and comes up with so many great websites.  I have some listed on the next page.</a:t>
            </a:r>
          </a:p>
          <a:p>
            <a:pPr marL="0" indent="0" algn="ctr">
              <a:buNone/>
            </a:pPr>
            <a:r>
              <a:rPr lang="en-US" dirty="0"/>
              <a:t>I have a template I use for my curriculum when teaching Android.  If you would like a copy, email me.</a:t>
            </a:r>
          </a:p>
          <a:p>
            <a:pPr marL="0" indent="0" algn="ctr">
              <a:buNone/>
            </a:pPr>
            <a:r>
              <a:rPr lang="en-US" dirty="0"/>
              <a:t>If you have questions or need more information:</a:t>
            </a:r>
          </a:p>
          <a:p>
            <a:pPr marL="0" indent="0" algn="ctr">
              <a:buNone/>
            </a:pPr>
            <a:r>
              <a:rPr lang="en-US" dirty="0"/>
              <a:t>Heather Solberg, Certified Vision Rehabilitation Therapist </a:t>
            </a:r>
          </a:p>
          <a:p>
            <a:pPr marL="0" indent="0" algn="ctr">
              <a:buNone/>
            </a:pPr>
            <a:r>
              <a:rPr lang="en-US" dirty="0"/>
              <a:t>Heather.Solberg@va.gov</a:t>
            </a:r>
          </a:p>
          <a:p>
            <a:pPr marL="0" indent="0" algn="ctr">
              <a:buNone/>
            </a:pPr>
            <a:r>
              <a:rPr lang="en-US" dirty="0"/>
              <a:t>Thank you!</a:t>
            </a:r>
          </a:p>
        </p:txBody>
      </p:sp>
    </p:spTree>
    <p:extLst>
      <p:ext uri="{BB962C8B-B14F-4D97-AF65-F5344CB8AC3E}">
        <p14:creationId xmlns:p14="http://schemas.microsoft.com/office/powerpoint/2010/main" val="793064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Garza </a:t>
            </a:r>
            <a:r>
              <a:rPr lang="en-US" dirty="0" err="1"/>
              <a:t>G’z</a:t>
            </a:r>
            <a:r>
              <a:rPr lang="en-US" dirty="0"/>
              <a:t>, Ana with contributions from J.J. 	</a:t>
            </a:r>
            <a:r>
              <a:rPr lang="en-US" dirty="0" err="1"/>
              <a:t>Meddaugh</a:t>
            </a:r>
            <a:r>
              <a:rPr lang="en-US" dirty="0"/>
              <a:t>.  	</a:t>
            </a:r>
            <a:r>
              <a:rPr lang="en-US" i="1" dirty="0"/>
              <a:t>Getting Started with Android, Learning to Use 	Android with </a:t>
            </a:r>
            <a:r>
              <a:rPr lang="en-US" i="1" dirty="0" err="1"/>
              <a:t>TalkBack</a:t>
            </a:r>
            <a:r>
              <a:rPr lang="en-US" i="1" dirty="0"/>
              <a:t>. </a:t>
            </a:r>
            <a:r>
              <a:rPr lang="en-US" dirty="0"/>
              <a:t> National Braille Press.  	2016.  Retrieved from </a:t>
            </a:r>
            <a:r>
              <a:rPr lang="en-US" u="sng" dirty="0"/>
              <a:t>www.nbp.org</a:t>
            </a:r>
            <a:r>
              <a:rPr lang="en-US" dirty="0"/>
              <a:t>.</a:t>
            </a:r>
          </a:p>
          <a:p>
            <a:pPr marL="0" indent="0">
              <a:buNone/>
            </a:pPr>
            <a:endParaRPr lang="en-US" dirty="0"/>
          </a:p>
          <a:p>
            <a:pPr marL="0" lvl="2" indent="0">
              <a:buNone/>
            </a:pPr>
            <a:r>
              <a:rPr lang="en-US" dirty="0"/>
              <a:t>Google.  “Install and Enable </a:t>
            </a:r>
            <a:r>
              <a:rPr lang="en-US" dirty="0" err="1"/>
              <a:t>BrailleBack</a:t>
            </a:r>
            <a:r>
              <a:rPr lang="en-US" dirty="0"/>
              <a:t>”. </a:t>
            </a:r>
            <a:r>
              <a:rPr lang="en-US" u="sng" dirty="0">
                <a:hlinkClick r:id="rId2"/>
              </a:rPr>
              <a:t>https://support.google.com/accessibility/android/answer/3535226?	hl=</a:t>
            </a:r>
            <a:r>
              <a:rPr lang="en-US" u="sng" dirty="0" err="1">
                <a:hlinkClick r:id="rId2"/>
              </a:rPr>
              <a:t>en</a:t>
            </a:r>
            <a:r>
              <a:rPr lang="en-US" u="sng" dirty="0"/>
              <a:t> </a:t>
            </a:r>
            <a:r>
              <a:rPr lang="en-US" dirty="0"/>
              <a:t>Google, 2016.</a:t>
            </a:r>
          </a:p>
          <a:p>
            <a:pPr marL="0" indent="0">
              <a:buNone/>
            </a:pPr>
            <a:endParaRPr lang="en-US" dirty="0"/>
          </a:p>
          <a:p>
            <a:pPr marL="0" lvl="2" indent="0">
              <a:buNone/>
            </a:pPr>
            <a:r>
              <a:rPr lang="en-US" dirty="0"/>
              <a:t>Google.  “Set Up Switch Access For Android”.  </a:t>
            </a:r>
            <a:r>
              <a:rPr lang="en-US" i="1" dirty="0">
                <a:hlinkClick r:id="rId3"/>
              </a:rPr>
              <a:t>https://support.google.com/accessibility/android/answer/6301490?hl=en</a:t>
            </a:r>
            <a:r>
              <a:rPr lang="en-US" dirty="0"/>
              <a:t>.   Google, 2016.</a:t>
            </a:r>
          </a:p>
          <a:p>
            <a:pPr marL="0" lvl="2" indent="0">
              <a:buNone/>
            </a:pPr>
            <a:endParaRPr lang="en-US" dirty="0"/>
          </a:p>
          <a:p>
            <a:pPr marL="0" indent="0">
              <a:buNone/>
            </a:pPr>
            <a:r>
              <a:rPr lang="en-US" dirty="0"/>
              <a:t>Android Accessibility Help</a:t>
            </a:r>
          </a:p>
          <a:p>
            <a:pPr marL="0" indent="0">
              <a:buNone/>
            </a:pPr>
            <a:r>
              <a:rPr lang="en-US" dirty="0">
                <a:hlinkClick r:id="rId4"/>
              </a:rPr>
              <a:t>https://support.google.com/accessibility/android/?hl=en#topic=6004807</a:t>
            </a:r>
            <a:r>
              <a:rPr lang="en-US" dirty="0"/>
              <a:t> </a:t>
            </a:r>
          </a:p>
        </p:txBody>
      </p:sp>
    </p:spTree>
    <p:extLst>
      <p:ext uri="{BB962C8B-B14F-4D97-AF65-F5344CB8AC3E}">
        <p14:creationId xmlns:p14="http://schemas.microsoft.com/office/powerpoint/2010/main" val="2297518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32489BAEBC5642B993278FFD478A0F" ma:contentTypeVersion="12" ma:contentTypeDescription="Create a new document." ma:contentTypeScope="" ma:versionID="d5441cc55fe5a2680271f0d6d79649a5">
  <xsd:schema xmlns:xsd="http://www.w3.org/2001/XMLSchema" xmlns:xs="http://www.w3.org/2001/XMLSchema" xmlns:p="http://schemas.microsoft.com/office/2006/metadata/properties" xmlns:ns2="0fb20522-acc7-4313-a0e4-14b76f90e47e" xmlns:ns3="e5c48a6e-afa7-4473-b15e-72ec32fe59dd" targetNamespace="http://schemas.microsoft.com/office/2006/metadata/properties" ma:root="true" ma:fieldsID="7aa5dc713ce94888a80c1bf0aed5c721" ns2:_="" ns3:_="">
    <xsd:import namespace="0fb20522-acc7-4313-a0e4-14b76f90e47e"/>
    <xsd:import namespace="e5c48a6e-afa7-4473-b15e-72ec32fe59d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b20522-acc7-4313-a0e4-14b76f90e4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c48a6e-afa7-4473-b15e-72ec32fe59d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8EAC151-31B4-44B2-8D4D-E983178C2A74}"/>
</file>

<file path=customXml/itemProps2.xml><?xml version="1.0" encoding="utf-8"?>
<ds:datastoreItem xmlns:ds="http://schemas.openxmlformats.org/officeDocument/2006/customXml" ds:itemID="{DC15D179-4B13-4CD0-9A47-D3887C68FCD5}"/>
</file>

<file path=customXml/itemProps3.xml><?xml version="1.0" encoding="utf-8"?>
<ds:datastoreItem xmlns:ds="http://schemas.openxmlformats.org/officeDocument/2006/customXml" ds:itemID="{7B22C7F6-1FD2-4B20-9575-0AB91CD7AEB9}"/>
</file>

<file path=docProps/app.xml><?xml version="1.0" encoding="utf-8"?>
<Properties xmlns="http://schemas.openxmlformats.org/officeDocument/2006/extended-properties" xmlns:vt="http://schemas.openxmlformats.org/officeDocument/2006/docPropsVTypes">
  <TotalTime>3824</TotalTime>
  <Words>2113</Words>
  <Application>Microsoft Office PowerPoint</Application>
  <PresentationFormat>On-screen Show (4:3)</PresentationFormat>
  <Paragraphs>236</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UNDERSTANDING VISION ACCESSIBILITY ON ANDROID DEVICES</vt:lpstr>
      <vt:lpstr>Objectives</vt:lpstr>
      <vt:lpstr>Operating System</vt:lpstr>
      <vt:lpstr>Operating System</vt:lpstr>
      <vt:lpstr>Android vs iOS</vt:lpstr>
      <vt:lpstr> Settings </vt:lpstr>
      <vt:lpstr>Settings</vt:lpstr>
      <vt:lpstr>Settings</vt:lpstr>
      <vt:lpstr>Magnification</vt:lpstr>
      <vt:lpstr>Magnifier Window</vt:lpstr>
      <vt:lpstr>TalkBack</vt:lpstr>
      <vt:lpstr>Select to Speak</vt:lpstr>
      <vt:lpstr>Keyboard</vt:lpstr>
      <vt:lpstr>Text-To-Speech</vt:lpstr>
      <vt:lpstr>Google Assistant</vt:lpstr>
      <vt:lpstr>Google Voice Access</vt:lpstr>
      <vt:lpstr>Lookout By Google</vt:lpstr>
      <vt:lpstr>Seeing AI vs. Lookout</vt:lpstr>
      <vt:lpstr>Google Lens</vt:lpstr>
      <vt:lpstr>Braille</vt:lpstr>
      <vt:lpstr>Other Accessories</vt:lpstr>
      <vt:lpstr>Apps For Android</vt:lpstr>
      <vt:lpstr>New on Android 11</vt:lpstr>
      <vt:lpstr>Questions?</vt:lpstr>
      <vt:lpstr>References</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NON-IOS CELLPHONE ACCESSIBILITY</dc:title>
  <dc:creator>Department of Veterans Affairs</dc:creator>
  <cp:lastModifiedBy>Michele Basham</cp:lastModifiedBy>
  <cp:revision>346</cp:revision>
  <cp:lastPrinted>2016-10-28T17:50:34Z</cp:lastPrinted>
  <dcterms:created xsi:type="dcterms:W3CDTF">2016-10-05T20:30:02Z</dcterms:created>
  <dcterms:modified xsi:type="dcterms:W3CDTF">2021-03-22T17:52:11Z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0x010100D232489BAEBC5642B993278FFD478A0F</vt:lpwstr>
  </property>
</Properties>
</file>