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3" r:id="rId1"/>
  </p:sldMasterIdLst>
  <p:sldIdLst>
    <p:sldId id="289" r:id="rId2"/>
    <p:sldId id="257" r:id="rId3"/>
    <p:sldId id="258" r:id="rId4"/>
    <p:sldId id="259" r:id="rId5"/>
    <p:sldId id="270" r:id="rId6"/>
    <p:sldId id="271" r:id="rId7"/>
    <p:sldId id="272" r:id="rId8"/>
    <p:sldId id="273" r:id="rId9"/>
    <p:sldId id="291" r:id="rId10"/>
    <p:sldId id="262" r:id="rId11"/>
    <p:sldId id="263" r:id="rId12"/>
    <p:sldId id="261" r:id="rId13"/>
    <p:sldId id="267" r:id="rId14"/>
    <p:sldId id="260" r:id="rId15"/>
    <p:sldId id="292" r:id="rId16"/>
    <p:sldId id="280" r:id="rId17"/>
    <p:sldId id="293" r:id="rId18"/>
    <p:sldId id="281" r:id="rId19"/>
    <p:sldId id="282" r:id="rId20"/>
    <p:sldId id="283" r:id="rId21"/>
    <p:sldId id="284" r:id="rId22"/>
    <p:sldId id="285" r:id="rId23"/>
    <p:sldId id="286" r:id="rId24"/>
    <p:sldId id="287" r:id="rId25"/>
    <p:sldId id="290" r:id="rId26"/>
    <p:sldId id="268" r:id="rId27"/>
    <p:sldId id="294" r:id="rId28"/>
    <p:sldId id="295" r:id="rId29"/>
    <p:sldId id="288" r:id="rId30"/>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4"/>
    <p:restoredTop sz="94658"/>
  </p:normalViewPr>
  <p:slideViewPr>
    <p:cSldViewPr snapToGrid="0" snapToObjects="1">
      <p:cViewPr>
        <p:scale>
          <a:sx n="76" d="100"/>
          <a:sy n="76" d="100"/>
        </p:scale>
        <p:origin x="-1206" y="2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3AB576-BA23-FB4B-BA16-3C113202644E}" type="doc">
      <dgm:prSet loTypeId="urn:microsoft.com/office/officeart/2005/8/layout/cycle2" loCatId="cycle" qsTypeId="urn:microsoft.com/office/officeart/2005/8/quickstyle/simple4" qsCatId="simple" csTypeId="urn:microsoft.com/office/officeart/2005/8/colors/accent1_2" csCatId="accent1"/>
      <dgm:spPr/>
      <dgm:t>
        <a:bodyPr/>
        <a:lstStyle/>
        <a:p>
          <a:endParaRPr lang="en-US"/>
        </a:p>
      </dgm:t>
    </dgm:pt>
    <dgm:pt modelId="{59AD019A-8998-BD47-8C46-B7916C0CECC1}">
      <dgm:prSet/>
      <dgm:spPr/>
      <dgm:t>
        <a:bodyPr/>
        <a:lstStyle/>
        <a:p>
          <a:pPr rtl="0"/>
          <a:r>
            <a:rPr lang="en-US" dirty="0" smtClean="0"/>
            <a:t>Sport and recreation participation</a:t>
          </a:r>
          <a:endParaRPr lang="en-US" dirty="0"/>
        </a:p>
      </dgm:t>
    </dgm:pt>
    <dgm:pt modelId="{CDAF5322-6820-584A-8885-AB55DE71C448}" type="parTrans" cxnId="{9D502167-D3F9-2E48-B230-6D4773904076}">
      <dgm:prSet/>
      <dgm:spPr/>
      <dgm:t>
        <a:bodyPr/>
        <a:lstStyle/>
        <a:p>
          <a:endParaRPr lang="en-US"/>
        </a:p>
      </dgm:t>
    </dgm:pt>
    <dgm:pt modelId="{182DC0F7-84DC-2946-A584-EC12641C3DBA}" type="sibTrans" cxnId="{9D502167-D3F9-2E48-B230-6D4773904076}">
      <dgm:prSet/>
      <dgm:spPr/>
      <dgm:t>
        <a:bodyPr/>
        <a:lstStyle/>
        <a:p>
          <a:endParaRPr lang="en-US"/>
        </a:p>
      </dgm:t>
    </dgm:pt>
    <dgm:pt modelId="{DB47DBCA-71A2-3348-A6CE-F38E62C0B497}">
      <dgm:prSet/>
      <dgm:spPr/>
      <dgm:t>
        <a:bodyPr/>
        <a:lstStyle/>
        <a:p>
          <a:pPr rtl="0"/>
          <a:r>
            <a:rPr lang="en-US" smtClean="0"/>
            <a:t>Activities of Daily Living</a:t>
          </a:r>
          <a:endParaRPr lang="en-US"/>
        </a:p>
      </dgm:t>
    </dgm:pt>
    <dgm:pt modelId="{B237046A-99A3-AE4A-8D91-1E68A071D2CA}" type="parTrans" cxnId="{44ADF5FD-98B4-9F42-A91B-50C1C1DBE780}">
      <dgm:prSet/>
      <dgm:spPr/>
      <dgm:t>
        <a:bodyPr/>
        <a:lstStyle/>
        <a:p>
          <a:endParaRPr lang="en-US"/>
        </a:p>
      </dgm:t>
    </dgm:pt>
    <dgm:pt modelId="{48A139EE-9754-2043-9F34-EEAFD877E6B7}" type="sibTrans" cxnId="{44ADF5FD-98B4-9F42-A91B-50C1C1DBE780}">
      <dgm:prSet/>
      <dgm:spPr/>
      <dgm:t>
        <a:bodyPr/>
        <a:lstStyle/>
        <a:p>
          <a:endParaRPr lang="en-US"/>
        </a:p>
      </dgm:t>
    </dgm:pt>
    <dgm:pt modelId="{B89DA971-5A56-EF46-8AEA-72EE9E7EAD66}">
      <dgm:prSet/>
      <dgm:spPr/>
      <dgm:t>
        <a:bodyPr/>
        <a:lstStyle/>
        <a:p>
          <a:pPr rtl="0"/>
          <a:r>
            <a:rPr lang="en-US" smtClean="0"/>
            <a:t>Independence</a:t>
          </a:r>
          <a:endParaRPr lang="en-US"/>
        </a:p>
      </dgm:t>
    </dgm:pt>
    <dgm:pt modelId="{A053D42C-EFB5-AA44-8B8E-D30A4CD7622B}" type="parTrans" cxnId="{5F28B577-65FB-9747-9545-409B4E05265B}">
      <dgm:prSet/>
      <dgm:spPr/>
      <dgm:t>
        <a:bodyPr/>
        <a:lstStyle/>
        <a:p>
          <a:endParaRPr lang="en-US"/>
        </a:p>
      </dgm:t>
    </dgm:pt>
    <dgm:pt modelId="{0FD8D4FD-0E1C-754E-8A94-8CB15CC48782}" type="sibTrans" cxnId="{5F28B577-65FB-9747-9545-409B4E05265B}">
      <dgm:prSet/>
      <dgm:spPr/>
      <dgm:t>
        <a:bodyPr/>
        <a:lstStyle/>
        <a:p>
          <a:endParaRPr lang="en-US"/>
        </a:p>
      </dgm:t>
    </dgm:pt>
    <dgm:pt modelId="{719C8C8A-78DC-0F4A-B4AD-09307D00E839}">
      <dgm:prSet/>
      <dgm:spPr/>
      <dgm:t>
        <a:bodyPr/>
        <a:lstStyle/>
        <a:p>
          <a:pPr rtl="0"/>
          <a:r>
            <a:rPr lang="en-US" smtClean="0"/>
            <a:t>Decreasing dependence</a:t>
          </a:r>
          <a:endParaRPr lang="en-US"/>
        </a:p>
      </dgm:t>
    </dgm:pt>
    <dgm:pt modelId="{EF7D1123-FFE5-D743-9861-D66CF04FFD5D}" type="parTrans" cxnId="{95336ACD-BBD4-CE45-AC8B-DA6C6FB0C125}">
      <dgm:prSet/>
      <dgm:spPr/>
      <dgm:t>
        <a:bodyPr/>
        <a:lstStyle/>
        <a:p>
          <a:endParaRPr lang="en-US"/>
        </a:p>
      </dgm:t>
    </dgm:pt>
    <dgm:pt modelId="{F8D5E6EF-B260-AC47-883B-621255177F87}" type="sibTrans" cxnId="{95336ACD-BBD4-CE45-AC8B-DA6C6FB0C125}">
      <dgm:prSet/>
      <dgm:spPr/>
      <dgm:t>
        <a:bodyPr/>
        <a:lstStyle/>
        <a:p>
          <a:endParaRPr lang="en-US"/>
        </a:p>
      </dgm:t>
    </dgm:pt>
    <dgm:pt modelId="{BEB97669-8A78-1F4C-BFA2-F22CAD7FE2A9}">
      <dgm:prSet/>
      <dgm:spPr/>
      <dgm:t>
        <a:bodyPr/>
        <a:lstStyle/>
        <a:p>
          <a:pPr rtl="0"/>
          <a:r>
            <a:rPr lang="en-US" smtClean="0"/>
            <a:t>Promote Socialization</a:t>
          </a:r>
          <a:endParaRPr lang="en-US"/>
        </a:p>
      </dgm:t>
    </dgm:pt>
    <dgm:pt modelId="{18FB706B-7A61-9745-AF9D-B5D3C26F8043}" type="parTrans" cxnId="{8DDB0CE3-F9F1-F04D-958E-FAF8E84863B7}">
      <dgm:prSet/>
      <dgm:spPr/>
      <dgm:t>
        <a:bodyPr/>
        <a:lstStyle/>
        <a:p>
          <a:endParaRPr lang="en-US"/>
        </a:p>
      </dgm:t>
    </dgm:pt>
    <dgm:pt modelId="{C724953D-13BD-3E4A-9A3E-E1F5C2F4B855}" type="sibTrans" cxnId="{8DDB0CE3-F9F1-F04D-958E-FAF8E84863B7}">
      <dgm:prSet/>
      <dgm:spPr/>
      <dgm:t>
        <a:bodyPr/>
        <a:lstStyle/>
        <a:p>
          <a:endParaRPr lang="en-US"/>
        </a:p>
      </dgm:t>
    </dgm:pt>
    <dgm:pt modelId="{0F652281-42EC-A746-B12F-5A6275560990}">
      <dgm:prSet/>
      <dgm:spPr/>
      <dgm:t>
        <a:bodyPr/>
        <a:lstStyle/>
        <a:p>
          <a:pPr rtl="0"/>
          <a:r>
            <a:rPr lang="en-US" smtClean="0"/>
            <a:t>Self-determination</a:t>
          </a:r>
          <a:endParaRPr lang="en-US"/>
        </a:p>
      </dgm:t>
    </dgm:pt>
    <dgm:pt modelId="{7AAEA843-D74C-EE41-A8B6-2217A26F373D}" type="parTrans" cxnId="{9D11E389-C769-4A44-8060-5FF5099F728D}">
      <dgm:prSet/>
      <dgm:spPr/>
      <dgm:t>
        <a:bodyPr/>
        <a:lstStyle/>
        <a:p>
          <a:endParaRPr lang="en-US"/>
        </a:p>
      </dgm:t>
    </dgm:pt>
    <dgm:pt modelId="{B254D170-05EB-744E-9B1E-1E9A345A3323}" type="sibTrans" cxnId="{9D11E389-C769-4A44-8060-5FF5099F728D}">
      <dgm:prSet/>
      <dgm:spPr/>
      <dgm:t>
        <a:bodyPr/>
        <a:lstStyle/>
        <a:p>
          <a:endParaRPr lang="en-US"/>
        </a:p>
      </dgm:t>
    </dgm:pt>
    <dgm:pt modelId="{1B139FC8-E0DA-B544-B261-0619A1F60670}" type="pres">
      <dgm:prSet presAssocID="{DC3AB576-BA23-FB4B-BA16-3C113202644E}" presName="cycle" presStyleCnt="0">
        <dgm:presLayoutVars>
          <dgm:dir/>
          <dgm:resizeHandles val="exact"/>
        </dgm:presLayoutVars>
      </dgm:prSet>
      <dgm:spPr/>
      <dgm:t>
        <a:bodyPr/>
        <a:lstStyle/>
        <a:p>
          <a:endParaRPr lang="en-US"/>
        </a:p>
      </dgm:t>
    </dgm:pt>
    <dgm:pt modelId="{DA326242-77A6-5C4A-8FD9-0790DEE44653}" type="pres">
      <dgm:prSet presAssocID="{59AD019A-8998-BD47-8C46-B7916C0CECC1}" presName="node" presStyleLbl="node1" presStyleIdx="0" presStyleCnt="6">
        <dgm:presLayoutVars>
          <dgm:bulletEnabled val="1"/>
        </dgm:presLayoutVars>
      </dgm:prSet>
      <dgm:spPr/>
      <dgm:t>
        <a:bodyPr/>
        <a:lstStyle/>
        <a:p>
          <a:endParaRPr lang="en-US"/>
        </a:p>
      </dgm:t>
    </dgm:pt>
    <dgm:pt modelId="{D2AAF1A2-081E-A549-87DC-5E59AF6FCAC6}" type="pres">
      <dgm:prSet presAssocID="{182DC0F7-84DC-2946-A584-EC12641C3DBA}" presName="sibTrans" presStyleLbl="sibTrans2D1" presStyleIdx="0" presStyleCnt="6"/>
      <dgm:spPr/>
      <dgm:t>
        <a:bodyPr/>
        <a:lstStyle/>
        <a:p>
          <a:endParaRPr lang="en-US"/>
        </a:p>
      </dgm:t>
    </dgm:pt>
    <dgm:pt modelId="{212160BF-9A5A-B045-83A0-7B0B1E620D3E}" type="pres">
      <dgm:prSet presAssocID="{182DC0F7-84DC-2946-A584-EC12641C3DBA}" presName="connectorText" presStyleLbl="sibTrans2D1" presStyleIdx="0" presStyleCnt="6"/>
      <dgm:spPr/>
      <dgm:t>
        <a:bodyPr/>
        <a:lstStyle/>
        <a:p>
          <a:endParaRPr lang="en-US"/>
        </a:p>
      </dgm:t>
    </dgm:pt>
    <dgm:pt modelId="{5CFB466B-3F07-F245-986D-78B6F0725122}" type="pres">
      <dgm:prSet presAssocID="{DB47DBCA-71A2-3348-A6CE-F38E62C0B497}" presName="node" presStyleLbl="node1" presStyleIdx="1" presStyleCnt="6">
        <dgm:presLayoutVars>
          <dgm:bulletEnabled val="1"/>
        </dgm:presLayoutVars>
      </dgm:prSet>
      <dgm:spPr/>
      <dgm:t>
        <a:bodyPr/>
        <a:lstStyle/>
        <a:p>
          <a:endParaRPr lang="en-US"/>
        </a:p>
      </dgm:t>
    </dgm:pt>
    <dgm:pt modelId="{1417F9A6-EA64-3840-B2F6-7B2FF09F569D}" type="pres">
      <dgm:prSet presAssocID="{48A139EE-9754-2043-9F34-EEAFD877E6B7}" presName="sibTrans" presStyleLbl="sibTrans2D1" presStyleIdx="1" presStyleCnt="6"/>
      <dgm:spPr/>
      <dgm:t>
        <a:bodyPr/>
        <a:lstStyle/>
        <a:p>
          <a:endParaRPr lang="en-US"/>
        </a:p>
      </dgm:t>
    </dgm:pt>
    <dgm:pt modelId="{13C6E081-D23C-8040-8EF4-41BF8D8A02D8}" type="pres">
      <dgm:prSet presAssocID="{48A139EE-9754-2043-9F34-EEAFD877E6B7}" presName="connectorText" presStyleLbl="sibTrans2D1" presStyleIdx="1" presStyleCnt="6"/>
      <dgm:spPr/>
      <dgm:t>
        <a:bodyPr/>
        <a:lstStyle/>
        <a:p>
          <a:endParaRPr lang="en-US"/>
        </a:p>
      </dgm:t>
    </dgm:pt>
    <dgm:pt modelId="{4E704FDA-AF2A-294B-A2BF-61A821D7A836}" type="pres">
      <dgm:prSet presAssocID="{B89DA971-5A56-EF46-8AEA-72EE9E7EAD66}" presName="node" presStyleLbl="node1" presStyleIdx="2" presStyleCnt="6">
        <dgm:presLayoutVars>
          <dgm:bulletEnabled val="1"/>
        </dgm:presLayoutVars>
      </dgm:prSet>
      <dgm:spPr/>
      <dgm:t>
        <a:bodyPr/>
        <a:lstStyle/>
        <a:p>
          <a:endParaRPr lang="en-US"/>
        </a:p>
      </dgm:t>
    </dgm:pt>
    <dgm:pt modelId="{CEDCCE61-F168-CA4E-8B47-6098D28786B4}" type="pres">
      <dgm:prSet presAssocID="{0FD8D4FD-0E1C-754E-8A94-8CB15CC48782}" presName="sibTrans" presStyleLbl="sibTrans2D1" presStyleIdx="2" presStyleCnt="6"/>
      <dgm:spPr/>
      <dgm:t>
        <a:bodyPr/>
        <a:lstStyle/>
        <a:p>
          <a:endParaRPr lang="en-US"/>
        </a:p>
      </dgm:t>
    </dgm:pt>
    <dgm:pt modelId="{478EF45A-FF3D-1E47-889D-DB67ED14D284}" type="pres">
      <dgm:prSet presAssocID="{0FD8D4FD-0E1C-754E-8A94-8CB15CC48782}" presName="connectorText" presStyleLbl="sibTrans2D1" presStyleIdx="2" presStyleCnt="6"/>
      <dgm:spPr/>
      <dgm:t>
        <a:bodyPr/>
        <a:lstStyle/>
        <a:p>
          <a:endParaRPr lang="en-US"/>
        </a:p>
      </dgm:t>
    </dgm:pt>
    <dgm:pt modelId="{AD7DE92F-0607-C04E-BF49-7B901C0AE96E}" type="pres">
      <dgm:prSet presAssocID="{719C8C8A-78DC-0F4A-B4AD-09307D00E839}" presName="node" presStyleLbl="node1" presStyleIdx="3" presStyleCnt="6">
        <dgm:presLayoutVars>
          <dgm:bulletEnabled val="1"/>
        </dgm:presLayoutVars>
      </dgm:prSet>
      <dgm:spPr/>
      <dgm:t>
        <a:bodyPr/>
        <a:lstStyle/>
        <a:p>
          <a:endParaRPr lang="en-US"/>
        </a:p>
      </dgm:t>
    </dgm:pt>
    <dgm:pt modelId="{B3E514BB-68DA-9A49-9044-E09A46226F44}" type="pres">
      <dgm:prSet presAssocID="{F8D5E6EF-B260-AC47-883B-621255177F87}" presName="sibTrans" presStyleLbl="sibTrans2D1" presStyleIdx="3" presStyleCnt="6"/>
      <dgm:spPr/>
      <dgm:t>
        <a:bodyPr/>
        <a:lstStyle/>
        <a:p>
          <a:endParaRPr lang="en-US"/>
        </a:p>
      </dgm:t>
    </dgm:pt>
    <dgm:pt modelId="{7F23DE36-9D27-AB4B-86A4-45432F677B2B}" type="pres">
      <dgm:prSet presAssocID="{F8D5E6EF-B260-AC47-883B-621255177F87}" presName="connectorText" presStyleLbl="sibTrans2D1" presStyleIdx="3" presStyleCnt="6"/>
      <dgm:spPr/>
      <dgm:t>
        <a:bodyPr/>
        <a:lstStyle/>
        <a:p>
          <a:endParaRPr lang="en-US"/>
        </a:p>
      </dgm:t>
    </dgm:pt>
    <dgm:pt modelId="{1A70EA99-6721-8D4C-B4B9-3C71EB30F52E}" type="pres">
      <dgm:prSet presAssocID="{BEB97669-8A78-1F4C-BFA2-F22CAD7FE2A9}" presName="node" presStyleLbl="node1" presStyleIdx="4" presStyleCnt="6">
        <dgm:presLayoutVars>
          <dgm:bulletEnabled val="1"/>
        </dgm:presLayoutVars>
      </dgm:prSet>
      <dgm:spPr/>
      <dgm:t>
        <a:bodyPr/>
        <a:lstStyle/>
        <a:p>
          <a:endParaRPr lang="en-US"/>
        </a:p>
      </dgm:t>
    </dgm:pt>
    <dgm:pt modelId="{9B409913-F618-F243-A587-DF58D190DD63}" type="pres">
      <dgm:prSet presAssocID="{C724953D-13BD-3E4A-9A3E-E1F5C2F4B855}" presName="sibTrans" presStyleLbl="sibTrans2D1" presStyleIdx="4" presStyleCnt="6"/>
      <dgm:spPr/>
      <dgm:t>
        <a:bodyPr/>
        <a:lstStyle/>
        <a:p>
          <a:endParaRPr lang="en-US"/>
        </a:p>
      </dgm:t>
    </dgm:pt>
    <dgm:pt modelId="{825FD590-6519-144D-848D-B140CD4AEE2E}" type="pres">
      <dgm:prSet presAssocID="{C724953D-13BD-3E4A-9A3E-E1F5C2F4B855}" presName="connectorText" presStyleLbl="sibTrans2D1" presStyleIdx="4" presStyleCnt="6"/>
      <dgm:spPr/>
      <dgm:t>
        <a:bodyPr/>
        <a:lstStyle/>
        <a:p>
          <a:endParaRPr lang="en-US"/>
        </a:p>
      </dgm:t>
    </dgm:pt>
    <dgm:pt modelId="{2E237016-5341-8746-B0C4-81E5AD099476}" type="pres">
      <dgm:prSet presAssocID="{0F652281-42EC-A746-B12F-5A6275560990}" presName="node" presStyleLbl="node1" presStyleIdx="5" presStyleCnt="6">
        <dgm:presLayoutVars>
          <dgm:bulletEnabled val="1"/>
        </dgm:presLayoutVars>
      </dgm:prSet>
      <dgm:spPr/>
      <dgm:t>
        <a:bodyPr/>
        <a:lstStyle/>
        <a:p>
          <a:endParaRPr lang="en-US"/>
        </a:p>
      </dgm:t>
    </dgm:pt>
    <dgm:pt modelId="{FABB8CA0-4BBA-3B41-986E-8182BCF672E7}" type="pres">
      <dgm:prSet presAssocID="{B254D170-05EB-744E-9B1E-1E9A345A3323}" presName="sibTrans" presStyleLbl="sibTrans2D1" presStyleIdx="5" presStyleCnt="6"/>
      <dgm:spPr/>
      <dgm:t>
        <a:bodyPr/>
        <a:lstStyle/>
        <a:p>
          <a:endParaRPr lang="en-US"/>
        </a:p>
      </dgm:t>
    </dgm:pt>
    <dgm:pt modelId="{F66E856D-D049-1946-912F-B8EAB01513DC}" type="pres">
      <dgm:prSet presAssocID="{B254D170-05EB-744E-9B1E-1E9A345A3323}" presName="connectorText" presStyleLbl="sibTrans2D1" presStyleIdx="5" presStyleCnt="6"/>
      <dgm:spPr/>
      <dgm:t>
        <a:bodyPr/>
        <a:lstStyle/>
        <a:p>
          <a:endParaRPr lang="en-US"/>
        </a:p>
      </dgm:t>
    </dgm:pt>
  </dgm:ptLst>
  <dgm:cxnLst>
    <dgm:cxn modelId="{9D11E389-C769-4A44-8060-5FF5099F728D}" srcId="{DC3AB576-BA23-FB4B-BA16-3C113202644E}" destId="{0F652281-42EC-A746-B12F-5A6275560990}" srcOrd="5" destOrd="0" parTransId="{7AAEA843-D74C-EE41-A8B6-2217A26F373D}" sibTransId="{B254D170-05EB-744E-9B1E-1E9A345A3323}"/>
    <dgm:cxn modelId="{DCD573EC-42A4-C94A-A7C7-994D3639FB6F}" type="presOf" srcId="{B254D170-05EB-744E-9B1E-1E9A345A3323}" destId="{FABB8CA0-4BBA-3B41-986E-8182BCF672E7}" srcOrd="0" destOrd="0" presId="urn:microsoft.com/office/officeart/2005/8/layout/cycle2"/>
    <dgm:cxn modelId="{9D502167-D3F9-2E48-B230-6D4773904076}" srcId="{DC3AB576-BA23-FB4B-BA16-3C113202644E}" destId="{59AD019A-8998-BD47-8C46-B7916C0CECC1}" srcOrd="0" destOrd="0" parTransId="{CDAF5322-6820-584A-8885-AB55DE71C448}" sibTransId="{182DC0F7-84DC-2946-A584-EC12641C3DBA}"/>
    <dgm:cxn modelId="{C2B7BCD4-FE28-FF4E-A730-5720E4EA9D31}" type="presOf" srcId="{0F652281-42EC-A746-B12F-5A6275560990}" destId="{2E237016-5341-8746-B0C4-81E5AD099476}" srcOrd="0" destOrd="0" presId="urn:microsoft.com/office/officeart/2005/8/layout/cycle2"/>
    <dgm:cxn modelId="{EEB8CDCF-487F-1440-BC7E-CF357A435F00}" type="presOf" srcId="{F8D5E6EF-B260-AC47-883B-621255177F87}" destId="{7F23DE36-9D27-AB4B-86A4-45432F677B2B}" srcOrd="1" destOrd="0" presId="urn:microsoft.com/office/officeart/2005/8/layout/cycle2"/>
    <dgm:cxn modelId="{B76E14D2-F42A-D44C-BE11-33D5E0E580FC}" type="presOf" srcId="{48A139EE-9754-2043-9F34-EEAFD877E6B7}" destId="{1417F9A6-EA64-3840-B2F6-7B2FF09F569D}" srcOrd="0" destOrd="0" presId="urn:microsoft.com/office/officeart/2005/8/layout/cycle2"/>
    <dgm:cxn modelId="{DDFB4B14-E4F9-5D43-AB61-6CCA354B1285}" type="presOf" srcId="{BEB97669-8A78-1F4C-BFA2-F22CAD7FE2A9}" destId="{1A70EA99-6721-8D4C-B4B9-3C71EB30F52E}" srcOrd="0" destOrd="0" presId="urn:microsoft.com/office/officeart/2005/8/layout/cycle2"/>
    <dgm:cxn modelId="{0C2B29E8-F4E4-7A48-8CC1-2F3117202814}" type="presOf" srcId="{59AD019A-8998-BD47-8C46-B7916C0CECC1}" destId="{DA326242-77A6-5C4A-8FD9-0790DEE44653}" srcOrd="0" destOrd="0" presId="urn:microsoft.com/office/officeart/2005/8/layout/cycle2"/>
    <dgm:cxn modelId="{802E1577-5D5E-944D-B21E-DA227E11A6D4}" type="presOf" srcId="{B254D170-05EB-744E-9B1E-1E9A345A3323}" destId="{F66E856D-D049-1946-912F-B8EAB01513DC}" srcOrd="1" destOrd="0" presId="urn:microsoft.com/office/officeart/2005/8/layout/cycle2"/>
    <dgm:cxn modelId="{5F28B577-65FB-9747-9545-409B4E05265B}" srcId="{DC3AB576-BA23-FB4B-BA16-3C113202644E}" destId="{B89DA971-5A56-EF46-8AEA-72EE9E7EAD66}" srcOrd="2" destOrd="0" parTransId="{A053D42C-EFB5-AA44-8B8E-D30A4CD7622B}" sibTransId="{0FD8D4FD-0E1C-754E-8A94-8CB15CC48782}"/>
    <dgm:cxn modelId="{A96A0F9F-62A1-194E-8419-64B43D8A6E0F}" type="presOf" srcId="{182DC0F7-84DC-2946-A584-EC12641C3DBA}" destId="{212160BF-9A5A-B045-83A0-7B0B1E620D3E}" srcOrd="1" destOrd="0" presId="urn:microsoft.com/office/officeart/2005/8/layout/cycle2"/>
    <dgm:cxn modelId="{24301720-1799-A147-B0AE-74AE96A53D8F}" type="presOf" srcId="{F8D5E6EF-B260-AC47-883B-621255177F87}" destId="{B3E514BB-68DA-9A49-9044-E09A46226F44}" srcOrd="0" destOrd="0" presId="urn:microsoft.com/office/officeart/2005/8/layout/cycle2"/>
    <dgm:cxn modelId="{38B7C85F-DB18-1649-9B51-51729F3C77F2}" type="presOf" srcId="{48A139EE-9754-2043-9F34-EEAFD877E6B7}" destId="{13C6E081-D23C-8040-8EF4-41BF8D8A02D8}" srcOrd="1" destOrd="0" presId="urn:microsoft.com/office/officeart/2005/8/layout/cycle2"/>
    <dgm:cxn modelId="{7E535FCA-1121-5943-BB9E-7CA9A8E2150A}" type="presOf" srcId="{0FD8D4FD-0E1C-754E-8A94-8CB15CC48782}" destId="{478EF45A-FF3D-1E47-889D-DB67ED14D284}" srcOrd="1" destOrd="0" presId="urn:microsoft.com/office/officeart/2005/8/layout/cycle2"/>
    <dgm:cxn modelId="{50AD7523-2925-C449-9937-737AD0BE5D6D}" type="presOf" srcId="{DC3AB576-BA23-FB4B-BA16-3C113202644E}" destId="{1B139FC8-E0DA-B544-B261-0619A1F60670}" srcOrd="0" destOrd="0" presId="urn:microsoft.com/office/officeart/2005/8/layout/cycle2"/>
    <dgm:cxn modelId="{162D1F7E-6198-AB40-A846-1F90976812FA}" type="presOf" srcId="{B89DA971-5A56-EF46-8AEA-72EE9E7EAD66}" destId="{4E704FDA-AF2A-294B-A2BF-61A821D7A836}" srcOrd="0" destOrd="0" presId="urn:microsoft.com/office/officeart/2005/8/layout/cycle2"/>
    <dgm:cxn modelId="{8CCB22BD-7FFA-B94C-BDA3-66143C834C8C}" type="presOf" srcId="{C724953D-13BD-3E4A-9A3E-E1F5C2F4B855}" destId="{9B409913-F618-F243-A587-DF58D190DD63}" srcOrd="0" destOrd="0" presId="urn:microsoft.com/office/officeart/2005/8/layout/cycle2"/>
    <dgm:cxn modelId="{FBF4EFCE-CDB8-F54F-87F3-6B4778767C79}" type="presOf" srcId="{0FD8D4FD-0E1C-754E-8A94-8CB15CC48782}" destId="{CEDCCE61-F168-CA4E-8B47-6098D28786B4}" srcOrd="0" destOrd="0" presId="urn:microsoft.com/office/officeart/2005/8/layout/cycle2"/>
    <dgm:cxn modelId="{27269D4C-0392-C148-86E0-5A4DCFB8367E}" type="presOf" srcId="{DB47DBCA-71A2-3348-A6CE-F38E62C0B497}" destId="{5CFB466B-3F07-F245-986D-78B6F0725122}" srcOrd="0" destOrd="0" presId="urn:microsoft.com/office/officeart/2005/8/layout/cycle2"/>
    <dgm:cxn modelId="{28C60AB7-51B7-F542-9E5F-E34151A4F09E}" type="presOf" srcId="{182DC0F7-84DC-2946-A584-EC12641C3DBA}" destId="{D2AAF1A2-081E-A549-87DC-5E59AF6FCAC6}" srcOrd="0" destOrd="0" presId="urn:microsoft.com/office/officeart/2005/8/layout/cycle2"/>
    <dgm:cxn modelId="{95336ACD-BBD4-CE45-AC8B-DA6C6FB0C125}" srcId="{DC3AB576-BA23-FB4B-BA16-3C113202644E}" destId="{719C8C8A-78DC-0F4A-B4AD-09307D00E839}" srcOrd="3" destOrd="0" parTransId="{EF7D1123-FFE5-D743-9861-D66CF04FFD5D}" sibTransId="{F8D5E6EF-B260-AC47-883B-621255177F87}"/>
    <dgm:cxn modelId="{8DDB0CE3-F9F1-F04D-958E-FAF8E84863B7}" srcId="{DC3AB576-BA23-FB4B-BA16-3C113202644E}" destId="{BEB97669-8A78-1F4C-BFA2-F22CAD7FE2A9}" srcOrd="4" destOrd="0" parTransId="{18FB706B-7A61-9745-AF9D-B5D3C26F8043}" sibTransId="{C724953D-13BD-3E4A-9A3E-E1F5C2F4B855}"/>
    <dgm:cxn modelId="{44ADF5FD-98B4-9F42-A91B-50C1C1DBE780}" srcId="{DC3AB576-BA23-FB4B-BA16-3C113202644E}" destId="{DB47DBCA-71A2-3348-A6CE-F38E62C0B497}" srcOrd="1" destOrd="0" parTransId="{B237046A-99A3-AE4A-8D91-1E68A071D2CA}" sibTransId="{48A139EE-9754-2043-9F34-EEAFD877E6B7}"/>
    <dgm:cxn modelId="{1BABF946-EA2D-DA4E-A51E-D1B5B0429EB7}" type="presOf" srcId="{C724953D-13BD-3E4A-9A3E-E1F5C2F4B855}" destId="{825FD590-6519-144D-848D-B140CD4AEE2E}" srcOrd="1" destOrd="0" presId="urn:microsoft.com/office/officeart/2005/8/layout/cycle2"/>
    <dgm:cxn modelId="{4469281F-A364-D440-93E2-A49DAE0EC5F5}" type="presOf" srcId="{719C8C8A-78DC-0F4A-B4AD-09307D00E839}" destId="{AD7DE92F-0607-C04E-BF49-7B901C0AE96E}" srcOrd="0" destOrd="0" presId="urn:microsoft.com/office/officeart/2005/8/layout/cycle2"/>
    <dgm:cxn modelId="{DF1B350F-D818-2741-80B8-6D8FD9461F6F}" type="presParOf" srcId="{1B139FC8-E0DA-B544-B261-0619A1F60670}" destId="{DA326242-77A6-5C4A-8FD9-0790DEE44653}" srcOrd="0" destOrd="0" presId="urn:microsoft.com/office/officeart/2005/8/layout/cycle2"/>
    <dgm:cxn modelId="{A2D01CB3-A660-0B4A-B8F9-E9965A583D57}" type="presParOf" srcId="{1B139FC8-E0DA-B544-B261-0619A1F60670}" destId="{D2AAF1A2-081E-A549-87DC-5E59AF6FCAC6}" srcOrd="1" destOrd="0" presId="urn:microsoft.com/office/officeart/2005/8/layout/cycle2"/>
    <dgm:cxn modelId="{561D31E2-5808-6A48-B330-2623BF379839}" type="presParOf" srcId="{D2AAF1A2-081E-A549-87DC-5E59AF6FCAC6}" destId="{212160BF-9A5A-B045-83A0-7B0B1E620D3E}" srcOrd="0" destOrd="0" presId="urn:microsoft.com/office/officeart/2005/8/layout/cycle2"/>
    <dgm:cxn modelId="{A453B0E5-924B-E44B-8549-C11CA9DBBD3D}" type="presParOf" srcId="{1B139FC8-E0DA-B544-B261-0619A1F60670}" destId="{5CFB466B-3F07-F245-986D-78B6F0725122}" srcOrd="2" destOrd="0" presId="urn:microsoft.com/office/officeart/2005/8/layout/cycle2"/>
    <dgm:cxn modelId="{87C85962-5F37-3740-94AA-E1457975211A}" type="presParOf" srcId="{1B139FC8-E0DA-B544-B261-0619A1F60670}" destId="{1417F9A6-EA64-3840-B2F6-7B2FF09F569D}" srcOrd="3" destOrd="0" presId="urn:microsoft.com/office/officeart/2005/8/layout/cycle2"/>
    <dgm:cxn modelId="{C197FBCF-393A-3244-9ABB-1DC4B7DCB3F3}" type="presParOf" srcId="{1417F9A6-EA64-3840-B2F6-7B2FF09F569D}" destId="{13C6E081-D23C-8040-8EF4-41BF8D8A02D8}" srcOrd="0" destOrd="0" presId="urn:microsoft.com/office/officeart/2005/8/layout/cycle2"/>
    <dgm:cxn modelId="{EC38E251-4AC3-F44E-A350-19B6CEC2ECBF}" type="presParOf" srcId="{1B139FC8-E0DA-B544-B261-0619A1F60670}" destId="{4E704FDA-AF2A-294B-A2BF-61A821D7A836}" srcOrd="4" destOrd="0" presId="urn:microsoft.com/office/officeart/2005/8/layout/cycle2"/>
    <dgm:cxn modelId="{1D015FCA-14C3-C142-905C-ABF55CEC6D59}" type="presParOf" srcId="{1B139FC8-E0DA-B544-B261-0619A1F60670}" destId="{CEDCCE61-F168-CA4E-8B47-6098D28786B4}" srcOrd="5" destOrd="0" presId="urn:microsoft.com/office/officeart/2005/8/layout/cycle2"/>
    <dgm:cxn modelId="{84962355-8B2E-1A4B-89AC-EFFD1880CE37}" type="presParOf" srcId="{CEDCCE61-F168-CA4E-8B47-6098D28786B4}" destId="{478EF45A-FF3D-1E47-889D-DB67ED14D284}" srcOrd="0" destOrd="0" presId="urn:microsoft.com/office/officeart/2005/8/layout/cycle2"/>
    <dgm:cxn modelId="{BE7FAF84-1CBE-3B49-9D57-619F3D497287}" type="presParOf" srcId="{1B139FC8-E0DA-B544-B261-0619A1F60670}" destId="{AD7DE92F-0607-C04E-BF49-7B901C0AE96E}" srcOrd="6" destOrd="0" presId="urn:microsoft.com/office/officeart/2005/8/layout/cycle2"/>
    <dgm:cxn modelId="{46B48DE1-1EB6-E04C-A8E7-F29AFE0CE2F8}" type="presParOf" srcId="{1B139FC8-E0DA-B544-B261-0619A1F60670}" destId="{B3E514BB-68DA-9A49-9044-E09A46226F44}" srcOrd="7" destOrd="0" presId="urn:microsoft.com/office/officeart/2005/8/layout/cycle2"/>
    <dgm:cxn modelId="{2DE612F4-20A2-A74F-89A2-F22E92AE4B89}" type="presParOf" srcId="{B3E514BB-68DA-9A49-9044-E09A46226F44}" destId="{7F23DE36-9D27-AB4B-86A4-45432F677B2B}" srcOrd="0" destOrd="0" presId="urn:microsoft.com/office/officeart/2005/8/layout/cycle2"/>
    <dgm:cxn modelId="{A86229D0-A731-9E4E-BA35-E1D2BECF9747}" type="presParOf" srcId="{1B139FC8-E0DA-B544-B261-0619A1F60670}" destId="{1A70EA99-6721-8D4C-B4B9-3C71EB30F52E}" srcOrd="8" destOrd="0" presId="urn:microsoft.com/office/officeart/2005/8/layout/cycle2"/>
    <dgm:cxn modelId="{24A4FC80-A61F-EA44-8629-49A6AAFE3464}" type="presParOf" srcId="{1B139FC8-E0DA-B544-B261-0619A1F60670}" destId="{9B409913-F618-F243-A587-DF58D190DD63}" srcOrd="9" destOrd="0" presId="urn:microsoft.com/office/officeart/2005/8/layout/cycle2"/>
    <dgm:cxn modelId="{83F29131-F826-A94E-8A33-45F64C77F463}" type="presParOf" srcId="{9B409913-F618-F243-A587-DF58D190DD63}" destId="{825FD590-6519-144D-848D-B140CD4AEE2E}" srcOrd="0" destOrd="0" presId="urn:microsoft.com/office/officeart/2005/8/layout/cycle2"/>
    <dgm:cxn modelId="{D07DBB63-6455-8C44-8057-EC6555493878}" type="presParOf" srcId="{1B139FC8-E0DA-B544-B261-0619A1F60670}" destId="{2E237016-5341-8746-B0C4-81E5AD099476}" srcOrd="10" destOrd="0" presId="urn:microsoft.com/office/officeart/2005/8/layout/cycle2"/>
    <dgm:cxn modelId="{CECAF114-B550-3B49-9BD4-E41887D07FB3}" type="presParOf" srcId="{1B139FC8-E0DA-B544-B261-0619A1F60670}" destId="{FABB8CA0-4BBA-3B41-986E-8182BCF672E7}" srcOrd="11" destOrd="0" presId="urn:microsoft.com/office/officeart/2005/8/layout/cycle2"/>
    <dgm:cxn modelId="{E0808D7E-EAE2-F942-A026-BB50C3E845A3}" type="presParOf" srcId="{FABB8CA0-4BBA-3B41-986E-8182BCF672E7}" destId="{F66E856D-D049-1946-912F-B8EAB01513DC}"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326242-77A6-5C4A-8FD9-0790DEE44653}">
      <dsp:nvSpPr>
        <dsp:cNvPr id="0" name=""/>
        <dsp:cNvSpPr/>
      </dsp:nvSpPr>
      <dsp:spPr>
        <a:xfrm>
          <a:off x="1648606" y="1257"/>
          <a:ext cx="1198587" cy="1198587"/>
        </a:xfrm>
        <a:prstGeom prst="ellipse">
          <a:avLst/>
        </a:prstGeom>
        <a:gradFill rotWithShape="0">
          <a:gsLst>
            <a:gs pos="0">
              <a:schemeClr val="accent1">
                <a:hueOff val="0"/>
                <a:satOff val="0"/>
                <a:lumOff val="0"/>
                <a:alphaOff val="0"/>
                <a:shade val="85000"/>
              </a:schemeClr>
            </a:gs>
            <a:gs pos="100000">
              <a:schemeClr val="accent1">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rtl="0">
            <a:lnSpc>
              <a:spcPct val="90000"/>
            </a:lnSpc>
            <a:spcBef>
              <a:spcPct val="0"/>
            </a:spcBef>
            <a:spcAft>
              <a:spcPct val="35000"/>
            </a:spcAft>
          </a:pPr>
          <a:r>
            <a:rPr lang="en-US" sz="1200" kern="1200" dirty="0" smtClean="0"/>
            <a:t>Sport and recreation participation</a:t>
          </a:r>
          <a:endParaRPr lang="en-US" sz="1200" kern="1200" dirty="0"/>
        </a:p>
      </dsp:txBody>
      <dsp:txXfrm>
        <a:off x="1824135" y="176786"/>
        <a:ext cx="847529" cy="847529"/>
      </dsp:txXfrm>
    </dsp:sp>
    <dsp:sp modelId="{D2AAF1A2-081E-A549-87DC-5E59AF6FCAC6}">
      <dsp:nvSpPr>
        <dsp:cNvPr id="0" name=""/>
        <dsp:cNvSpPr/>
      </dsp:nvSpPr>
      <dsp:spPr>
        <a:xfrm rot="1800000">
          <a:off x="2860096" y="843717"/>
          <a:ext cx="318615" cy="404523"/>
        </a:xfrm>
        <a:prstGeom prst="rightArrow">
          <a:avLst>
            <a:gd name="adj1" fmla="val 60000"/>
            <a:gd name="adj2" fmla="val 50000"/>
          </a:avLst>
        </a:prstGeom>
        <a:gradFill rotWithShape="0">
          <a:gsLst>
            <a:gs pos="0">
              <a:schemeClr val="accent1">
                <a:tint val="60000"/>
                <a:hueOff val="0"/>
                <a:satOff val="0"/>
                <a:lumOff val="0"/>
                <a:alphaOff val="0"/>
                <a:shade val="85000"/>
              </a:schemeClr>
            </a:gs>
            <a:gs pos="100000">
              <a:schemeClr val="accent1">
                <a:tint val="60000"/>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2866499" y="900726"/>
        <a:ext cx="223031" cy="242713"/>
      </dsp:txXfrm>
    </dsp:sp>
    <dsp:sp modelId="{5CFB466B-3F07-F245-986D-78B6F0725122}">
      <dsp:nvSpPr>
        <dsp:cNvPr id="0" name=""/>
        <dsp:cNvSpPr/>
      </dsp:nvSpPr>
      <dsp:spPr>
        <a:xfrm>
          <a:off x="3207234" y="901131"/>
          <a:ext cx="1198587" cy="1198587"/>
        </a:xfrm>
        <a:prstGeom prst="ellipse">
          <a:avLst/>
        </a:prstGeom>
        <a:gradFill rotWithShape="0">
          <a:gsLst>
            <a:gs pos="0">
              <a:schemeClr val="accent1">
                <a:hueOff val="0"/>
                <a:satOff val="0"/>
                <a:lumOff val="0"/>
                <a:alphaOff val="0"/>
                <a:shade val="85000"/>
              </a:schemeClr>
            </a:gs>
            <a:gs pos="100000">
              <a:schemeClr val="accent1">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rtl="0">
            <a:lnSpc>
              <a:spcPct val="90000"/>
            </a:lnSpc>
            <a:spcBef>
              <a:spcPct val="0"/>
            </a:spcBef>
            <a:spcAft>
              <a:spcPct val="35000"/>
            </a:spcAft>
          </a:pPr>
          <a:r>
            <a:rPr lang="en-US" sz="1200" kern="1200" smtClean="0"/>
            <a:t>Activities of Daily Living</a:t>
          </a:r>
          <a:endParaRPr lang="en-US" sz="1200" kern="1200"/>
        </a:p>
      </dsp:txBody>
      <dsp:txXfrm>
        <a:off x="3382763" y="1076660"/>
        <a:ext cx="847529" cy="847529"/>
      </dsp:txXfrm>
    </dsp:sp>
    <dsp:sp modelId="{1417F9A6-EA64-3840-B2F6-7B2FF09F569D}">
      <dsp:nvSpPr>
        <dsp:cNvPr id="0" name=""/>
        <dsp:cNvSpPr/>
      </dsp:nvSpPr>
      <dsp:spPr>
        <a:xfrm rot="5400000">
          <a:off x="3647220" y="2189020"/>
          <a:ext cx="318615" cy="404523"/>
        </a:xfrm>
        <a:prstGeom prst="rightArrow">
          <a:avLst>
            <a:gd name="adj1" fmla="val 60000"/>
            <a:gd name="adj2" fmla="val 50000"/>
          </a:avLst>
        </a:prstGeom>
        <a:gradFill rotWithShape="0">
          <a:gsLst>
            <a:gs pos="0">
              <a:schemeClr val="accent1">
                <a:tint val="60000"/>
                <a:hueOff val="0"/>
                <a:satOff val="0"/>
                <a:lumOff val="0"/>
                <a:alphaOff val="0"/>
                <a:shade val="85000"/>
              </a:schemeClr>
            </a:gs>
            <a:gs pos="100000">
              <a:schemeClr val="accent1">
                <a:tint val="60000"/>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3695012" y="2222133"/>
        <a:ext cx="223031" cy="242713"/>
      </dsp:txXfrm>
    </dsp:sp>
    <dsp:sp modelId="{4E704FDA-AF2A-294B-A2BF-61A821D7A836}">
      <dsp:nvSpPr>
        <dsp:cNvPr id="0" name=""/>
        <dsp:cNvSpPr/>
      </dsp:nvSpPr>
      <dsp:spPr>
        <a:xfrm>
          <a:off x="3207234" y="2700880"/>
          <a:ext cx="1198587" cy="1198587"/>
        </a:xfrm>
        <a:prstGeom prst="ellipse">
          <a:avLst/>
        </a:prstGeom>
        <a:gradFill rotWithShape="0">
          <a:gsLst>
            <a:gs pos="0">
              <a:schemeClr val="accent1">
                <a:hueOff val="0"/>
                <a:satOff val="0"/>
                <a:lumOff val="0"/>
                <a:alphaOff val="0"/>
                <a:shade val="85000"/>
              </a:schemeClr>
            </a:gs>
            <a:gs pos="100000">
              <a:schemeClr val="accent1">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rtl="0">
            <a:lnSpc>
              <a:spcPct val="90000"/>
            </a:lnSpc>
            <a:spcBef>
              <a:spcPct val="0"/>
            </a:spcBef>
            <a:spcAft>
              <a:spcPct val="35000"/>
            </a:spcAft>
          </a:pPr>
          <a:r>
            <a:rPr lang="en-US" sz="1200" kern="1200" smtClean="0"/>
            <a:t>Independence</a:t>
          </a:r>
          <a:endParaRPr lang="en-US" sz="1200" kern="1200"/>
        </a:p>
      </dsp:txBody>
      <dsp:txXfrm>
        <a:off x="3382763" y="2876409"/>
        <a:ext cx="847529" cy="847529"/>
      </dsp:txXfrm>
    </dsp:sp>
    <dsp:sp modelId="{CEDCCE61-F168-CA4E-8B47-6098D28786B4}">
      <dsp:nvSpPr>
        <dsp:cNvPr id="0" name=""/>
        <dsp:cNvSpPr/>
      </dsp:nvSpPr>
      <dsp:spPr>
        <a:xfrm rot="9000000">
          <a:off x="2875715" y="3543341"/>
          <a:ext cx="318615" cy="404523"/>
        </a:xfrm>
        <a:prstGeom prst="rightArrow">
          <a:avLst>
            <a:gd name="adj1" fmla="val 60000"/>
            <a:gd name="adj2" fmla="val 50000"/>
          </a:avLst>
        </a:prstGeom>
        <a:gradFill rotWithShape="0">
          <a:gsLst>
            <a:gs pos="0">
              <a:schemeClr val="accent1">
                <a:tint val="60000"/>
                <a:hueOff val="0"/>
                <a:satOff val="0"/>
                <a:lumOff val="0"/>
                <a:alphaOff val="0"/>
                <a:shade val="85000"/>
              </a:schemeClr>
            </a:gs>
            <a:gs pos="100000">
              <a:schemeClr val="accent1">
                <a:tint val="60000"/>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rot="10800000">
        <a:off x="2964896" y="3600350"/>
        <a:ext cx="223031" cy="242713"/>
      </dsp:txXfrm>
    </dsp:sp>
    <dsp:sp modelId="{AD7DE92F-0607-C04E-BF49-7B901C0AE96E}">
      <dsp:nvSpPr>
        <dsp:cNvPr id="0" name=""/>
        <dsp:cNvSpPr/>
      </dsp:nvSpPr>
      <dsp:spPr>
        <a:xfrm>
          <a:off x="1648606" y="3600755"/>
          <a:ext cx="1198587" cy="1198587"/>
        </a:xfrm>
        <a:prstGeom prst="ellipse">
          <a:avLst/>
        </a:prstGeom>
        <a:gradFill rotWithShape="0">
          <a:gsLst>
            <a:gs pos="0">
              <a:schemeClr val="accent1">
                <a:hueOff val="0"/>
                <a:satOff val="0"/>
                <a:lumOff val="0"/>
                <a:alphaOff val="0"/>
                <a:shade val="85000"/>
              </a:schemeClr>
            </a:gs>
            <a:gs pos="100000">
              <a:schemeClr val="accent1">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rtl="0">
            <a:lnSpc>
              <a:spcPct val="90000"/>
            </a:lnSpc>
            <a:spcBef>
              <a:spcPct val="0"/>
            </a:spcBef>
            <a:spcAft>
              <a:spcPct val="35000"/>
            </a:spcAft>
          </a:pPr>
          <a:r>
            <a:rPr lang="en-US" sz="1200" kern="1200" smtClean="0"/>
            <a:t>Decreasing dependence</a:t>
          </a:r>
          <a:endParaRPr lang="en-US" sz="1200" kern="1200"/>
        </a:p>
      </dsp:txBody>
      <dsp:txXfrm>
        <a:off x="1824135" y="3776284"/>
        <a:ext cx="847529" cy="847529"/>
      </dsp:txXfrm>
    </dsp:sp>
    <dsp:sp modelId="{B3E514BB-68DA-9A49-9044-E09A46226F44}">
      <dsp:nvSpPr>
        <dsp:cNvPr id="0" name=""/>
        <dsp:cNvSpPr/>
      </dsp:nvSpPr>
      <dsp:spPr>
        <a:xfrm rot="12600000">
          <a:off x="1317087" y="3552358"/>
          <a:ext cx="318615" cy="404523"/>
        </a:xfrm>
        <a:prstGeom prst="rightArrow">
          <a:avLst>
            <a:gd name="adj1" fmla="val 60000"/>
            <a:gd name="adj2" fmla="val 50000"/>
          </a:avLst>
        </a:prstGeom>
        <a:gradFill rotWithShape="0">
          <a:gsLst>
            <a:gs pos="0">
              <a:schemeClr val="accent1">
                <a:tint val="60000"/>
                <a:hueOff val="0"/>
                <a:satOff val="0"/>
                <a:lumOff val="0"/>
                <a:alphaOff val="0"/>
                <a:shade val="85000"/>
              </a:schemeClr>
            </a:gs>
            <a:gs pos="100000">
              <a:schemeClr val="accent1">
                <a:tint val="60000"/>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rot="10800000">
        <a:off x="1406268" y="3657159"/>
        <a:ext cx="223031" cy="242713"/>
      </dsp:txXfrm>
    </dsp:sp>
    <dsp:sp modelId="{1A70EA99-6721-8D4C-B4B9-3C71EB30F52E}">
      <dsp:nvSpPr>
        <dsp:cNvPr id="0" name=""/>
        <dsp:cNvSpPr/>
      </dsp:nvSpPr>
      <dsp:spPr>
        <a:xfrm>
          <a:off x="89978" y="2700880"/>
          <a:ext cx="1198587" cy="1198587"/>
        </a:xfrm>
        <a:prstGeom prst="ellipse">
          <a:avLst/>
        </a:prstGeom>
        <a:gradFill rotWithShape="0">
          <a:gsLst>
            <a:gs pos="0">
              <a:schemeClr val="accent1">
                <a:hueOff val="0"/>
                <a:satOff val="0"/>
                <a:lumOff val="0"/>
                <a:alphaOff val="0"/>
                <a:shade val="85000"/>
              </a:schemeClr>
            </a:gs>
            <a:gs pos="100000">
              <a:schemeClr val="accent1">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rtl="0">
            <a:lnSpc>
              <a:spcPct val="90000"/>
            </a:lnSpc>
            <a:spcBef>
              <a:spcPct val="0"/>
            </a:spcBef>
            <a:spcAft>
              <a:spcPct val="35000"/>
            </a:spcAft>
          </a:pPr>
          <a:r>
            <a:rPr lang="en-US" sz="1200" kern="1200" smtClean="0"/>
            <a:t>Promote Socialization</a:t>
          </a:r>
          <a:endParaRPr lang="en-US" sz="1200" kern="1200"/>
        </a:p>
      </dsp:txBody>
      <dsp:txXfrm>
        <a:off x="265507" y="2876409"/>
        <a:ext cx="847529" cy="847529"/>
      </dsp:txXfrm>
    </dsp:sp>
    <dsp:sp modelId="{9B409913-F618-F243-A587-DF58D190DD63}">
      <dsp:nvSpPr>
        <dsp:cNvPr id="0" name=""/>
        <dsp:cNvSpPr/>
      </dsp:nvSpPr>
      <dsp:spPr>
        <a:xfrm rot="16200000">
          <a:off x="529963" y="2207055"/>
          <a:ext cx="318615" cy="404523"/>
        </a:xfrm>
        <a:prstGeom prst="rightArrow">
          <a:avLst>
            <a:gd name="adj1" fmla="val 60000"/>
            <a:gd name="adj2" fmla="val 50000"/>
          </a:avLst>
        </a:prstGeom>
        <a:gradFill rotWithShape="0">
          <a:gsLst>
            <a:gs pos="0">
              <a:schemeClr val="accent1">
                <a:tint val="60000"/>
                <a:hueOff val="0"/>
                <a:satOff val="0"/>
                <a:lumOff val="0"/>
                <a:alphaOff val="0"/>
                <a:shade val="85000"/>
              </a:schemeClr>
            </a:gs>
            <a:gs pos="100000">
              <a:schemeClr val="accent1">
                <a:tint val="60000"/>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577755" y="2335752"/>
        <a:ext cx="223031" cy="242713"/>
      </dsp:txXfrm>
    </dsp:sp>
    <dsp:sp modelId="{2E237016-5341-8746-B0C4-81E5AD099476}">
      <dsp:nvSpPr>
        <dsp:cNvPr id="0" name=""/>
        <dsp:cNvSpPr/>
      </dsp:nvSpPr>
      <dsp:spPr>
        <a:xfrm>
          <a:off x="89978" y="901131"/>
          <a:ext cx="1198587" cy="1198587"/>
        </a:xfrm>
        <a:prstGeom prst="ellipse">
          <a:avLst/>
        </a:prstGeom>
        <a:gradFill rotWithShape="0">
          <a:gsLst>
            <a:gs pos="0">
              <a:schemeClr val="accent1">
                <a:hueOff val="0"/>
                <a:satOff val="0"/>
                <a:lumOff val="0"/>
                <a:alphaOff val="0"/>
                <a:shade val="85000"/>
              </a:schemeClr>
            </a:gs>
            <a:gs pos="100000">
              <a:schemeClr val="accent1">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rtl="0">
            <a:lnSpc>
              <a:spcPct val="90000"/>
            </a:lnSpc>
            <a:spcBef>
              <a:spcPct val="0"/>
            </a:spcBef>
            <a:spcAft>
              <a:spcPct val="35000"/>
            </a:spcAft>
          </a:pPr>
          <a:r>
            <a:rPr lang="en-US" sz="1200" kern="1200" smtClean="0"/>
            <a:t>Self-determination</a:t>
          </a:r>
          <a:endParaRPr lang="en-US" sz="1200" kern="1200"/>
        </a:p>
      </dsp:txBody>
      <dsp:txXfrm>
        <a:off x="265507" y="1076660"/>
        <a:ext cx="847529" cy="847529"/>
      </dsp:txXfrm>
    </dsp:sp>
    <dsp:sp modelId="{FABB8CA0-4BBA-3B41-986E-8182BCF672E7}">
      <dsp:nvSpPr>
        <dsp:cNvPr id="0" name=""/>
        <dsp:cNvSpPr/>
      </dsp:nvSpPr>
      <dsp:spPr>
        <a:xfrm rot="19800000">
          <a:off x="1301468" y="852735"/>
          <a:ext cx="318615" cy="404523"/>
        </a:xfrm>
        <a:prstGeom prst="rightArrow">
          <a:avLst>
            <a:gd name="adj1" fmla="val 60000"/>
            <a:gd name="adj2" fmla="val 50000"/>
          </a:avLst>
        </a:prstGeom>
        <a:gradFill rotWithShape="0">
          <a:gsLst>
            <a:gs pos="0">
              <a:schemeClr val="accent1">
                <a:tint val="60000"/>
                <a:hueOff val="0"/>
                <a:satOff val="0"/>
                <a:lumOff val="0"/>
                <a:alphaOff val="0"/>
                <a:shade val="85000"/>
              </a:schemeClr>
            </a:gs>
            <a:gs pos="100000">
              <a:schemeClr val="accent1">
                <a:tint val="60000"/>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1307871" y="957536"/>
        <a:ext cx="223031" cy="242713"/>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pPr>
              <a:defRPr/>
            </a:pPr>
            <a:fld id="{3258C698-DB43-F14B-BC65-A5CD309621A6}" type="datetimeFigureOut">
              <a:rPr lang="en-US" smtClean="0"/>
              <a:pPr>
                <a:defRPr/>
              </a:pPr>
              <a:t>9/14/2017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a:t>
            </a:fld>
            <a:endParaRPr lang="en-US" dirty="0"/>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pPr>
              <a:defRPr/>
            </a:pPr>
            <a:fld id="{B1BBEDF1-8995-7243-BD31-A1E417D5210A}" type="datetimeFigureOut">
              <a:rPr lang="en-US" smtClean="0"/>
              <a:pPr>
                <a:defRPr/>
              </a:pPr>
              <a:t>9/14/2017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04EA131-A94F-8A4C-92AD-95DC5E631D55}" type="slidenum">
              <a:rPr lang="en-US" smtClean="0"/>
              <a:pPr>
                <a:defRPr/>
              </a:pPr>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C041FAEF-1E34-A841-99D8-B1EF27753D73}" type="datetimeFigureOut">
              <a:rPr lang="en-US" smtClean="0"/>
              <a:pPr>
                <a:defRPr/>
              </a:pPr>
              <a:t>9/14/2017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183200D-0970-3846-B73B-553C66879B43}"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pPr>
              <a:defRPr/>
            </a:pPr>
            <a:fld id="{E7B5AADB-70DE-D549-BBC5-A332628EADF5}" type="datetimeFigureOut">
              <a:rPr lang="en-US" smtClean="0"/>
              <a:pPr>
                <a:defRPr/>
              </a:pPr>
              <a:t>9/14/2017</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370D469-46C2-0342-B57D-80852977AA35}"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pPr>
              <a:defRPr/>
            </a:pPr>
            <a:fld id="{2C00A0E1-F2B7-484A-902C-B028345C7840}" type="datetimeFigureOut">
              <a:rPr lang="en-US" smtClean="0"/>
              <a:pPr>
                <a:defRPr/>
              </a:pPr>
              <a:t>9/14/2017</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B0521883-B681-0C45-9814-054705C6DC7B}"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fld id="{F3DB8E80-EBE3-3C4C-94C3-A61FC659F11A}" type="datetimeFigureOut">
              <a:rPr lang="en-US" smtClean="0"/>
              <a:pPr>
                <a:defRPr/>
              </a:pPr>
              <a:t>9/14/2017</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1DFE8325-F539-134B-8073-6089F956D3A9}"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C5D2964-B2F7-964A-8F5F-6DAF0607515F}" type="datetimeFigureOut">
              <a:rPr lang="en-US" smtClean="0"/>
              <a:pPr>
                <a:defRPr/>
              </a:pPr>
              <a:t>9/14/2017</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C04B8099-8220-3745-9B25-91385ED9C4A5}"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5F2DE8F5-4A66-2842-8C3B-91657437428C}" type="datetimeFigureOut">
              <a:rPr lang="en-US" smtClean="0"/>
              <a:pPr>
                <a:defRPr/>
              </a:pPr>
              <a:t>9/14/2017</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01A0D001-E3B3-9A4D-83E3-DFFEE29397D6}" type="datetimeFigureOut">
              <a:rPr lang="en-US" smtClean="0"/>
              <a:pPr>
                <a:defRPr/>
              </a:pPr>
              <a:t>9/14/2017</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B3DF4ED-C092-8944-B15B-D1ED451EE9A6}"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A388AEB0-57EE-EE40-A3AD-5722F67B75E0}" type="datetimeFigureOut">
              <a:rPr lang="en-US" smtClean="0"/>
              <a:pPr>
                <a:defRPr/>
              </a:pPr>
              <a:t>9/14/2017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0E8B913-9D9C-004C-A9C7-22606C6E9D02}"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5300A11D-854A-B948-BF9B-9FFCD2A2BDC0}" type="datetimeFigureOut">
              <a:rPr lang="en-US" smtClean="0"/>
              <a:pPr>
                <a:defRPr/>
              </a:pPr>
              <a:t>9/14/2017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8AD192F-0074-784C-8106-E3E25E1E9926}"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pPr>
              <a:defRPr/>
            </a:pPr>
            <a:fld id="{408FF76D-673E-4048-9566-C70C7B763762}" type="datetimeFigureOut">
              <a:rPr lang="en-US" smtClean="0"/>
              <a:pPr>
                <a:defRPr/>
              </a:pPr>
              <a:t>9/14/2017</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pPr>
              <a:defRPr/>
            </a:pPr>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pPr>
              <a:defRPr/>
            </a:pPr>
            <a:fld id="{170FD619-A1B4-C44E-A2BD-1C8FB67E1857}" type="slidenum">
              <a:rPr lang="en-US" smtClean="0"/>
              <a:pPr>
                <a:defRPr/>
              </a:pPr>
              <a:t>‹#›</a:t>
            </a:fld>
            <a:endParaRPr lang="en-US"/>
          </a:p>
        </p:txBody>
      </p:sp>
    </p:spTree>
  </p:cSld>
  <p:clrMap bg1="dk1" tx1="lt1" bg2="dk2" tx2="lt2" accent1="accent1" accent2="accent2" accent3="accent3" accent4="accent4" accent5="accent5" accent6="accent6" hlink="hlink" folHlink="folHlink"/>
  <p:sldLayoutIdLst>
    <p:sldLayoutId id="2147483954" r:id="rId1"/>
    <p:sldLayoutId id="2147483955" r:id="rId2"/>
    <p:sldLayoutId id="2147483956" r:id="rId3"/>
    <p:sldLayoutId id="2147483957" r:id="rId4"/>
    <p:sldLayoutId id="2147483958" r:id="rId5"/>
    <p:sldLayoutId id="2147483959" r:id="rId6"/>
    <p:sldLayoutId id="2147483960" r:id="rId7"/>
    <p:sldLayoutId id="2147483961" r:id="rId8"/>
    <p:sldLayoutId id="2147483962" r:id="rId9"/>
    <p:sldLayoutId id="2147483963" r:id="rId10"/>
    <p:sldLayoutId id="2147483964"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www.parentcenterhub.org/repository/multiple/#refs"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jpe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Lauren J. Lieberman Ph.D.</a:t>
            </a:r>
          </a:p>
          <a:p>
            <a:r>
              <a:rPr lang="en-US" dirty="0" smtClean="0"/>
              <a:t>The College at Brockport</a:t>
            </a:r>
          </a:p>
          <a:p>
            <a:r>
              <a:rPr lang="en-US" dirty="0" smtClean="0"/>
              <a:t>Department of Kinesiology</a:t>
            </a:r>
          </a:p>
          <a:p>
            <a:r>
              <a:rPr lang="en-US" dirty="0" err="1" smtClean="0"/>
              <a:t>llieberman@brockport.edu</a:t>
            </a:r>
            <a:endParaRPr lang="en-US" dirty="0"/>
          </a:p>
        </p:txBody>
      </p:sp>
      <p:sp>
        <p:nvSpPr>
          <p:cNvPr id="3" name="Title 2"/>
          <p:cNvSpPr>
            <a:spLocks noGrp="1"/>
          </p:cNvSpPr>
          <p:nvPr>
            <p:ph type="ctrTitle"/>
          </p:nvPr>
        </p:nvSpPr>
        <p:spPr>
          <a:xfrm>
            <a:off x="218096" y="987732"/>
            <a:ext cx="8925904" cy="2680985"/>
          </a:xfrm>
        </p:spPr>
        <p:txBody>
          <a:bodyPr/>
          <a:lstStyle/>
          <a:p>
            <a:r>
              <a:rPr lang="en-US" dirty="0" smtClean="0"/>
              <a:t>AER Division 3 &amp; 19: Teaching Children with Moderate or Severe Disabilities</a:t>
            </a:r>
            <a:endParaRPr lang="en-US" dirty="0"/>
          </a:p>
        </p:txBody>
      </p:sp>
    </p:spTree>
    <p:extLst>
      <p:ext uri="{BB962C8B-B14F-4D97-AF65-F5344CB8AC3E}">
        <p14:creationId xmlns:p14="http://schemas.microsoft.com/office/powerpoint/2010/main" val="6601444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are we talking about?</a:t>
            </a:r>
            <a:endParaRPr lang="en-US" dirty="0"/>
          </a:p>
        </p:txBody>
      </p:sp>
      <p:sp>
        <p:nvSpPr>
          <p:cNvPr id="3" name="Content Placeholder 2"/>
          <p:cNvSpPr>
            <a:spLocks noGrp="1"/>
          </p:cNvSpPr>
          <p:nvPr>
            <p:ph sz="quarter" idx="13"/>
          </p:nvPr>
        </p:nvSpPr>
        <p:spPr/>
        <p:txBody>
          <a:bodyPr>
            <a:noAutofit/>
          </a:bodyPr>
          <a:lstStyle/>
          <a:p>
            <a:r>
              <a:rPr lang="en-US" sz="3200" dirty="0"/>
              <a:t>…means concomitant [simultaneous] impairments (such as intellectual disability-blindness, intellectual disability-orthopedic impairment, etc.), the combination of which causes such severe educational needs that they cannot be accommodated in a special education program solely for one of the impairments. The term does not include deaf-blindness. [§300.8(c)(7)]</a:t>
            </a:r>
          </a:p>
        </p:txBody>
      </p:sp>
    </p:spTree>
    <p:extLst>
      <p:ext uri="{BB962C8B-B14F-4D97-AF65-F5344CB8AC3E}">
        <p14:creationId xmlns:p14="http://schemas.microsoft.com/office/powerpoint/2010/main" val="433738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60774" y="1600199"/>
            <a:ext cx="4639826" cy="4572603"/>
          </a:xfrm>
        </p:spPr>
        <p:txBody>
          <a:bodyPr>
            <a:normAutofit fontScale="92500" lnSpcReduction="10000"/>
          </a:bodyPr>
          <a:lstStyle/>
          <a:p>
            <a:r>
              <a:rPr lang="en-US" dirty="0"/>
              <a:t>Chromosomal abnormalities</a:t>
            </a:r>
          </a:p>
          <a:p>
            <a:r>
              <a:rPr lang="en-US" dirty="0"/>
              <a:t>Premature birth</a:t>
            </a:r>
          </a:p>
          <a:p>
            <a:r>
              <a:rPr lang="en-US" dirty="0"/>
              <a:t>Difficulties after birth</a:t>
            </a:r>
          </a:p>
          <a:p>
            <a:r>
              <a:rPr lang="en-US" dirty="0"/>
              <a:t>Poor development of the brain or spinal cord</a:t>
            </a:r>
          </a:p>
          <a:p>
            <a:r>
              <a:rPr lang="en-US" dirty="0"/>
              <a:t>Infections</a:t>
            </a:r>
          </a:p>
          <a:p>
            <a:r>
              <a:rPr lang="en-US" dirty="0"/>
              <a:t>Genetic disorders</a:t>
            </a:r>
          </a:p>
          <a:p>
            <a:r>
              <a:rPr lang="en-US" dirty="0"/>
              <a:t>Injuries from accidents (</a:t>
            </a:r>
            <a:r>
              <a:rPr lang="en-US" dirty="0">
                <a:hlinkClick r:id="rId2"/>
              </a:rPr>
              <a:t>1</a:t>
            </a:r>
            <a:r>
              <a:rPr lang="en-US" dirty="0"/>
              <a:t>)</a:t>
            </a:r>
          </a:p>
          <a:p>
            <a:endParaRPr lang="en-US" dirty="0" smtClean="0"/>
          </a:p>
          <a:p>
            <a:r>
              <a:rPr lang="en-US" dirty="0" smtClean="0"/>
              <a:t>Examples</a:t>
            </a:r>
            <a:endParaRPr lang="en-US" dirty="0"/>
          </a:p>
          <a:p>
            <a:pPr lvl="1"/>
            <a:r>
              <a:rPr lang="en-US" dirty="0" smtClean="0"/>
              <a:t>Trisomy 18</a:t>
            </a:r>
          </a:p>
          <a:p>
            <a:pPr lvl="1"/>
            <a:r>
              <a:rPr lang="en-US" dirty="0" err="1" smtClean="0"/>
              <a:t>Retts</a:t>
            </a:r>
            <a:r>
              <a:rPr lang="en-US" dirty="0" smtClean="0"/>
              <a:t> Disorder</a:t>
            </a:r>
          </a:p>
          <a:p>
            <a:pPr lvl="1"/>
            <a:r>
              <a:rPr lang="en-US" dirty="0" smtClean="0"/>
              <a:t>CHARGE Syndrome</a:t>
            </a:r>
          </a:p>
          <a:p>
            <a:pPr lvl="1"/>
            <a:r>
              <a:rPr lang="en-US" dirty="0" smtClean="0"/>
              <a:t>Severe autism</a:t>
            </a:r>
          </a:p>
          <a:p>
            <a:endParaRPr lang="en-US" dirty="0"/>
          </a:p>
        </p:txBody>
      </p:sp>
      <p:pic>
        <p:nvPicPr>
          <p:cNvPr id="5" name="Content Placeholder 4" descr="P1010240.JPG"/>
          <p:cNvPicPr>
            <a:picLocks noGrp="1" noChangeAspect="1"/>
          </p:cNvPicPr>
          <p:nvPr>
            <p:ph sz="quarter" idx="14"/>
          </p:nvPr>
        </p:nvPicPr>
        <p:blipFill>
          <a:blip r:embed="rId3">
            <a:extLst>
              <a:ext uri="{28A0092B-C50C-407E-A947-70E740481C1C}">
                <a14:useLocalDpi xmlns:a14="http://schemas.microsoft.com/office/drawing/2010/main" val="0"/>
              </a:ext>
            </a:extLst>
          </a:blip>
          <a:srcRect l="15972" r="15972"/>
          <a:stretch>
            <a:fillRect/>
          </a:stretch>
        </p:blipFill>
        <p:spPr>
          <a:xfrm>
            <a:off x="4800600" y="1207452"/>
            <a:ext cx="4090182" cy="4507548"/>
          </a:xfrm>
        </p:spPr>
      </p:pic>
      <p:sp>
        <p:nvSpPr>
          <p:cNvPr id="2" name="Title 1"/>
          <p:cNvSpPr>
            <a:spLocks noGrp="1"/>
          </p:cNvSpPr>
          <p:nvPr>
            <p:ph type="title"/>
          </p:nvPr>
        </p:nvSpPr>
        <p:spPr/>
        <p:txBody>
          <a:bodyPr/>
          <a:lstStyle/>
          <a:p>
            <a:r>
              <a:rPr lang="en-US" dirty="0" smtClean="0"/>
              <a:t>Causes of Severe Disabilities</a:t>
            </a:r>
            <a:endParaRPr lang="en-US" dirty="0"/>
          </a:p>
        </p:txBody>
      </p:sp>
    </p:spTree>
    <p:extLst>
      <p:ext uri="{BB962C8B-B14F-4D97-AF65-F5344CB8AC3E}">
        <p14:creationId xmlns:p14="http://schemas.microsoft.com/office/powerpoint/2010/main" val="1582489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289393" y="1600200"/>
            <a:ext cx="4054007" cy="4114800"/>
          </a:xfrm>
        </p:spPr>
        <p:txBody>
          <a:bodyPr>
            <a:noAutofit/>
          </a:bodyPr>
          <a:lstStyle/>
          <a:p>
            <a:r>
              <a:rPr lang="en-US" sz="2400" dirty="0" smtClean="0"/>
              <a:t>Levels of Awareness</a:t>
            </a:r>
          </a:p>
          <a:p>
            <a:r>
              <a:rPr lang="en-US" sz="2400" dirty="0" smtClean="0"/>
              <a:t>Medical complications</a:t>
            </a:r>
          </a:p>
          <a:p>
            <a:r>
              <a:rPr lang="en-US" sz="2400" dirty="0" smtClean="0"/>
              <a:t>Muscular imbalance and tension fluctuations</a:t>
            </a:r>
          </a:p>
          <a:p>
            <a:r>
              <a:rPr lang="en-US" sz="2400" dirty="0" smtClean="0"/>
              <a:t>Seizures</a:t>
            </a:r>
          </a:p>
          <a:p>
            <a:r>
              <a:rPr lang="en-US" sz="2400" dirty="0" smtClean="0"/>
              <a:t>Surgeries</a:t>
            </a:r>
          </a:p>
          <a:p>
            <a:r>
              <a:rPr lang="en-US" sz="2400" dirty="0" smtClean="0"/>
              <a:t>Medications and side effects</a:t>
            </a:r>
          </a:p>
          <a:p>
            <a:r>
              <a:rPr lang="en-US" sz="2400" dirty="0" smtClean="0"/>
              <a:t>Independence</a:t>
            </a:r>
          </a:p>
          <a:p>
            <a:r>
              <a:rPr lang="en-US" sz="2400" dirty="0" smtClean="0"/>
              <a:t>Memory retention</a:t>
            </a:r>
            <a:endParaRPr lang="en-US" sz="2400" dirty="0"/>
          </a:p>
        </p:txBody>
      </p:sp>
      <p:pic>
        <p:nvPicPr>
          <p:cNvPr id="5" name="Content Placeholder 4" descr="P1010249.JPG"/>
          <p:cNvPicPr>
            <a:picLocks noGrp="1" noChangeAspect="1"/>
          </p:cNvPicPr>
          <p:nvPr>
            <p:ph sz="quarter" idx="14"/>
          </p:nvPr>
        </p:nvPicPr>
        <p:blipFill>
          <a:blip r:embed="rId2">
            <a:extLst>
              <a:ext uri="{28A0092B-C50C-407E-A947-70E740481C1C}">
                <a14:useLocalDpi xmlns:a14="http://schemas.microsoft.com/office/drawing/2010/main" val="0"/>
              </a:ext>
            </a:extLst>
          </a:blip>
          <a:srcRect l="15972" r="15972"/>
          <a:stretch>
            <a:fillRect/>
          </a:stretch>
        </p:blipFill>
        <p:spPr>
          <a:xfrm>
            <a:off x="4343400" y="1096347"/>
            <a:ext cx="4531304" cy="4993682"/>
          </a:xfrm>
        </p:spPr>
      </p:pic>
      <p:sp>
        <p:nvSpPr>
          <p:cNvPr id="2" name="Title 1"/>
          <p:cNvSpPr>
            <a:spLocks noGrp="1"/>
          </p:cNvSpPr>
          <p:nvPr>
            <p:ph type="title"/>
          </p:nvPr>
        </p:nvSpPr>
        <p:spPr/>
        <p:txBody>
          <a:bodyPr/>
          <a:lstStyle/>
          <a:p>
            <a:r>
              <a:rPr lang="en-US" dirty="0" smtClean="0"/>
              <a:t>Issues</a:t>
            </a:r>
            <a:endParaRPr lang="en-US" dirty="0"/>
          </a:p>
        </p:txBody>
      </p:sp>
    </p:spTree>
    <p:extLst>
      <p:ext uri="{BB962C8B-B14F-4D97-AF65-F5344CB8AC3E}">
        <p14:creationId xmlns:p14="http://schemas.microsoft.com/office/powerpoint/2010/main" val="2230385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457200" y="274638"/>
            <a:ext cx="6096000" cy="868362"/>
          </a:xfrm>
        </p:spPr>
        <p:txBody>
          <a:bodyPr/>
          <a:lstStyle/>
          <a:p>
            <a:pPr algn="l"/>
            <a:r>
              <a:rPr lang="en-US" altLang="en-US">
                <a:ea typeface="ＭＳ Ｐゴシック" charset="-128"/>
              </a:rPr>
              <a:t>Goals of Physical Activity?</a:t>
            </a:r>
          </a:p>
        </p:txBody>
      </p:sp>
      <p:graphicFrame>
        <p:nvGraphicFramePr>
          <p:cNvPr id="6" name="Content Placeholder 5"/>
          <p:cNvGraphicFramePr>
            <a:graphicFrameLocks noGrp="1"/>
          </p:cNvGraphicFramePr>
          <p:nvPr>
            <p:ph sz="half" idx="4294967295"/>
          </p:nvPr>
        </p:nvGraphicFramePr>
        <p:xfrm>
          <a:off x="0" y="1676400"/>
          <a:ext cx="44958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9459" name="Content Placeholder 4"/>
          <p:cNvPicPr>
            <a:picLocks noGrp="1" noChangeAspect="1"/>
          </p:cNvPicPr>
          <p:nvPr>
            <p:ph sz="half" idx="4294967295"/>
          </p:nvPr>
        </p:nvPicPr>
        <p:blipFill>
          <a:blip r:embed="rId7">
            <a:extLst>
              <a:ext uri="{28A0092B-C50C-407E-A947-70E740481C1C}">
                <a14:useLocalDpi xmlns:a14="http://schemas.microsoft.com/office/drawing/2010/main" val="0"/>
              </a:ext>
            </a:extLst>
          </a:blip>
          <a:srcRect/>
          <a:stretch>
            <a:fillRect/>
          </a:stretch>
        </p:blipFill>
        <p:spPr>
          <a:xfrm>
            <a:off x="4465638" y="1143000"/>
            <a:ext cx="4630737" cy="3471863"/>
          </a:xfrm>
          <a:prstGeom prst="rect">
            <a:avLst/>
          </a:prstGeom>
        </p:spPr>
      </p:pic>
    </p:spTree>
    <p:extLst>
      <p:ext uri="{BB962C8B-B14F-4D97-AF65-F5344CB8AC3E}">
        <p14:creationId xmlns:p14="http://schemas.microsoft.com/office/powerpoint/2010/main" val="996770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r>
              <a:rPr lang="en-US" altLang="en-US">
                <a:ea typeface="ＭＳ Ｐゴシック" charset="-128"/>
              </a:rPr>
              <a:t>Top Down OR Bottom up Learning?</a:t>
            </a:r>
          </a:p>
        </p:txBody>
      </p:sp>
      <p:pic>
        <p:nvPicPr>
          <p:cNvPr id="20482" name="Content Placeholder 4"/>
          <p:cNvPicPr>
            <a:picLocks noGrp="1" noChangeAspect="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0" y="1414463"/>
            <a:ext cx="4732338" cy="3549650"/>
          </a:xfrm>
          <a:prstGeom prst="rect">
            <a:avLst/>
          </a:prstGeom>
        </p:spPr>
      </p:pic>
      <p:pic>
        <p:nvPicPr>
          <p:cNvPr id="20483" name="Content Placeholder 5"/>
          <p:cNvPicPr>
            <a:picLocks noGrp="1" noChangeAspect="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4572000" y="2914650"/>
            <a:ext cx="4419600" cy="2970213"/>
          </a:xfrm>
          <a:prstGeom prst="rect">
            <a:avLst/>
          </a:prstGeom>
        </p:spPr>
      </p:pic>
    </p:spTree>
    <p:extLst>
      <p:ext uri="{BB962C8B-B14F-4D97-AF65-F5344CB8AC3E}">
        <p14:creationId xmlns:p14="http://schemas.microsoft.com/office/powerpoint/2010/main" val="203073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4"/>
          <p:cNvSpPr>
            <a:spLocks noGrp="1"/>
          </p:cNvSpPr>
          <p:nvPr>
            <p:ph type="title"/>
          </p:nvPr>
        </p:nvSpPr>
        <p:spPr>
          <a:xfrm>
            <a:off x="128292" y="115450"/>
            <a:ext cx="8406108" cy="833800"/>
          </a:xfrm>
        </p:spPr>
        <p:txBody>
          <a:bodyPr/>
          <a:lstStyle/>
          <a:p>
            <a:r>
              <a:rPr lang="en-US" altLang="en-US" dirty="0">
                <a:ea typeface="ＭＳ Ｐゴシック" charset="-128"/>
              </a:rPr>
              <a:t>Top Down</a:t>
            </a:r>
          </a:p>
        </p:txBody>
      </p:sp>
      <p:pic>
        <p:nvPicPr>
          <p:cNvPr id="70658" name="Content Placeholder 6"/>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949250"/>
            <a:ext cx="4426068" cy="3319280"/>
          </a:xfrm>
          <a:prstGeom prst="rect">
            <a:avLst/>
          </a:prstGeom>
        </p:spPr>
      </p:pic>
      <p:pic>
        <p:nvPicPr>
          <p:cNvPr id="2" name="Picture 1"/>
          <p:cNvPicPr>
            <a:picLocks noChangeAspect="1"/>
          </p:cNvPicPr>
          <p:nvPr/>
        </p:nvPicPr>
        <p:blipFill>
          <a:blip r:embed="rId3"/>
          <a:stretch>
            <a:fillRect/>
          </a:stretch>
        </p:blipFill>
        <p:spPr>
          <a:xfrm>
            <a:off x="3088683" y="3774834"/>
            <a:ext cx="6055317" cy="3083165"/>
          </a:xfrm>
          <a:prstGeom prst="rect">
            <a:avLst/>
          </a:prstGeom>
        </p:spPr>
      </p:pic>
    </p:spTree>
    <p:extLst>
      <p:ext uri="{BB962C8B-B14F-4D97-AF65-F5344CB8AC3E}">
        <p14:creationId xmlns:p14="http://schemas.microsoft.com/office/powerpoint/2010/main" val="702396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r>
              <a:rPr lang="en-US" altLang="en-US">
                <a:ea typeface="ＭＳ Ｐゴシック" charset="-128"/>
              </a:rPr>
              <a:t>Top Down</a:t>
            </a:r>
          </a:p>
        </p:txBody>
      </p:sp>
      <p:pic>
        <p:nvPicPr>
          <p:cNvPr id="71682"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1219200" y="1349375"/>
            <a:ext cx="6858000" cy="5141913"/>
          </a:xfrm>
          <a:prstGeom prst="rect">
            <a:avLst/>
          </a:prstGeom>
        </p:spPr>
      </p:pic>
    </p:spTree>
    <p:extLst>
      <p:ext uri="{BB962C8B-B14F-4D97-AF65-F5344CB8AC3E}">
        <p14:creationId xmlns:p14="http://schemas.microsoft.com/office/powerpoint/2010/main" val="452233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90562"/>
          </a:xfrm>
        </p:spPr>
        <p:txBody>
          <a:bodyPr/>
          <a:lstStyle/>
          <a:p>
            <a:r>
              <a:rPr lang="en-US" dirty="0" smtClean="0"/>
              <a:t>Universal Design for Learning</a:t>
            </a:r>
            <a:endParaRPr lang="en-US" dirty="0"/>
          </a:p>
        </p:txBody>
      </p:sp>
      <p:pic>
        <p:nvPicPr>
          <p:cNvPr id="4" name="Content Placeholder 3"/>
          <p:cNvPicPr>
            <a:picLocks noGrp="1" noChangeAspect="1"/>
          </p:cNvPicPr>
          <p:nvPr>
            <p:ph sz="quarter" idx="13"/>
          </p:nvPr>
        </p:nvPicPr>
        <p:blipFill>
          <a:blip r:embed="rId2"/>
          <a:srcRect l="-94926" r="-94926"/>
          <a:stretch>
            <a:fillRect/>
          </a:stretch>
        </p:blipFill>
        <p:spPr>
          <a:xfrm>
            <a:off x="-1273763" y="1168400"/>
            <a:ext cx="10639778" cy="5524500"/>
          </a:xfrm>
        </p:spPr>
      </p:pic>
    </p:spTree>
    <p:extLst>
      <p:ext uri="{BB962C8B-B14F-4D97-AF65-F5344CB8AC3E}">
        <p14:creationId xmlns:p14="http://schemas.microsoft.com/office/powerpoint/2010/main" val="603119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we assess?</a:t>
            </a:r>
            <a:endParaRPr lang="en-US" dirty="0"/>
          </a:p>
        </p:txBody>
      </p:sp>
      <p:sp>
        <p:nvSpPr>
          <p:cNvPr id="3" name="Content Placeholder 2"/>
          <p:cNvSpPr>
            <a:spLocks noGrp="1"/>
          </p:cNvSpPr>
          <p:nvPr>
            <p:ph sz="quarter" idx="13"/>
          </p:nvPr>
        </p:nvSpPr>
        <p:spPr/>
        <p:txBody>
          <a:bodyPr>
            <a:normAutofit/>
          </a:bodyPr>
          <a:lstStyle/>
          <a:p>
            <a:r>
              <a:rPr lang="en-US" sz="2800" dirty="0" smtClean="0"/>
              <a:t>Ambulation</a:t>
            </a:r>
          </a:p>
          <a:p>
            <a:r>
              <a:rPr lang="en-US" sz="2800" dirty="0" smtClean="0"/>
              <a:t>Stability and trunk control</a:t>
            </a:r>
          </a:p>
          <a:p>
            <a:r>
              <a:rPr lang="en-US" sz="2800" dirty="0" smtClean="0"/>
              <a:t>Grasp and releasing</a:t>
            </a:r>
          </a:p>
          <a:p>
            <a:r>
              <a:rPr lang="en-US" sz="2800" dirty="0" smtClean="0"/>
              <a:t>Communication</a:t>
            </a:r>
          </a:p>
          <a:p>
            <a:r>
              <a:rPr lang="en-US" sz="2800" dirty="0" smtClean="0"/>
              <a:t>Head control</a:t>
            </a:r>
          </a:p>
          <a:p>
            <a:r>
              <a:rPr lang="en-US" sz="2800" dirty="0" err="1" smtClean="0"/>
              <a:t>AttentionFllexibility</a:t>
            </a:r>
            <a:endParaRPr lang="en-US" sz="2800" dirty="0"/>
          </a:p>
        </p:txBody>
      </p:sp>
    </p:spTree>
    <p:extLst>
      <p:ext uri="{BB962C8B-B14F-4D97-AF65-F5344CB8AC3E}">
        <p14:creationId xmlns:p14="http://schemas.microsoft.com/office/powerpoint/2010/main" val="3050378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2"/>
          <p:cNvSpPr>
            <a:spLocks noGrp="1"/>
          </p:cNvSpPr>
          <p:nvPr>
            <p:ph type="title"/>
          </p:nvPr>
        </p:nvSpPr>
        <p:spPr>
          <a:xfrm>
            <a:off x="457200" y="152400"/>
            <a:ext cx="8229600" cy="990600"/>
          </a:xfrm>
        </p:spPr>
        <p:txBody>
          <a:bodyPr/>
          <a:lstStyle/>
          <a:p>
            <a:pPr eaLnBrk="1" hangingPunct="1"/>
            <a:r>
              <a:rPr lang="en-US" dirty="0" smtClean="0">
                <a:latin typeface="Times New Roman" charset="0"/>
                <a:ea typeface="MS PGothic" charset="0"/>
                <a:cs typeface="Times New Roman" charset="0"/>
              </a:rPr>
              <a:t>How would you assess these skills?</a:t>
            </a:r>
            <a:endParaRPr lang="en-US" dirty="0">
              <a:latin typeface="Times New Roman" charset="0"/>
              <a:ea typeface="MS PGothic" charset="0"/>
              <a:cs typeface="Times New Roman" charset="0"/>
            </a:endParaRPr>
          </a:p>
        </p:txBody>
      </p:sp>
      <p:pic>
        <p:nvPicPr>
          <p:cNvPr id="51202" name="Content Placeholder 5" descr="Lewis football modified.jpg"/>
          <p:cNvPicPr>
            <a:picLocks noGrp="1" noChangeAspect="1"/>
          </p:cNvPicPr>
          <p:nvPr>
            <p:ph sz="half" idx="4294967295"/>
          </p:nvPr>
        </p:nvPicPr>
        <p:blipFill>
          <a:blip r:embed="rId2">
            <a:extLst>
              <a:ext uri="{28A0092B-C50C-407E-A947-70E740481C1C}">
                <a14:useLocalDpi xmlns:a14="http://schemas.microsoft.com/office/drawing/2010/main" val="0"/>
              </a:ext>
            </a:extLst>
          </a:blip>
          <a:srcRect t="-37553" b="-37553"/>
          <a:stretch>
            <a:fillRect/>
          </a:stretch>
        </p:blipFill>
        <p:spPr>
          <a:xfrm>
            <a:off x="92075" y="437575"/>
            <a:ext cx="4556125" cy="5105400"/>
          </a:xfrm>
          <a:prstGeom prst="rect">
            <a:avLst/>
          </a:prstGeom>
        </p:spPr>
      </p:pic>
      <p:pic>
        <p:nvPicPr>
          <p:cNvPr id="51203" name="Content Placeholder 6" descr="Ray in wheelchair-basketball.jpg"/>
          <p:cNvPicPr>
            <a:picLocks noGrp="1" noChangeAspect="1"/>
          </p:cNvPicPr>
          <p:nvPr>
            <p:ph sz="half" idx="4294967295"/>
          </p:nvPr>
        </p:nvPicPr>
        <p:blipFill>
          <a:blip r:embed="rId3">
            <a:extLst>
              <a:ext uri="{28A0092B-C50C-407E-A947-70E740481C1C}">
                <a14:useLocalDpi xmlns:a14="http://schemas.microsoft.com/office/drawing/2010/main" val="0"/>
              </a:ext>
            </a:extLst>
          </a:blip>
          <a:srcRect l="20197" r="20197"/>
          <a:stretch>
            <a:fillRect/>
          </a:stretch>
        </p:blipFill>
        <p:spPr>
          <a:xfrm>
            <a:off x="4648200" y="1600200"/>
            <a:ext cx="4038600" cy="4525963"/>
          </a:xfrm>
          <a:prstGeom prst="rect">
            <a:avLst/>
          </a:prstGeom>
        </p:spPr>
      </p:pic>
      <p:sp>
        <p:nvSpPr>
          <p:cNvPr id="8" name="TextBox 7"/>
          <p:cNvSpPr txBox="1"/>
          <p:nvPr/>
        </p:nvSpPr>
        <p:spPr>
          <a:xfrm>
            <a:off x="0" y="4800600"/>
            <a:ext cx="5410200" cy="954107"/>
          </a:xfrm>
          <a:prstGeom prst="rect">
            <a:avLst/>
          </a:prstGeom>
          <a:noFill/>
        </p:spPr>
        <p:txBody>
          <a:bodyPr>
            <a:spAutoFit/>
          </a:bodyPr>
          <a:lstStyle/>
          <a:p>
            <a:pPr>
              <a:defRPr/>
            </a:pPr>
            <a:r>
              <a:rPr lang="en-US" sz="2800" dirty="0" smtClean="0">
                <a:ea typeface="ＭＳ Ｐゴシック" charset="0"/>
                <a:cs typeface="ＭＳ Ｐゴシック" charset="0"/>
              </a:rPr>
              <a:t>All are part of the GPE </a:t>
            </a:r>
          </a:p>
          <a:p>
            <a:pPr>
              <a:defRPr/>
            </a:pPr>
            <a:r>
              <a:rPr lang="en-US" sz="2800" dirty="0" smtClean="0">
                <a:ea typeface="ＭＳ Ｐゴシック" charset="0"/>
                <a:cs typeface="ＭＳ Ｐゴシック" charset="0"/>
              </a:rPr>
              <a:t>Curriculum</a:t>
            </a:r>
            <a:endParaRPr lang="en-US" sz="2800" dirty="0">
              <a:ea typeface="ＭＳ Ｐゴシック" charset="0"/>
              <a:cs typeface="ＭＳ Ｐゴシック" charset="0"/>
            </a:endParaRPr>
          </a:p>
        </p:txBody>
      </p:sp>
    </p:spTree>
    <p:extLst>
      <p:ext uri="{BB962C8B-B14F-4D97-AF65-F5344CB8AC3E}">
        <p14:creationId xmlns:p14="http://schemas.microsoft.com/office/powerpoint/2010/main" val="3354867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600200"/>
            <a:ext cx="8229600" cy="381000"/>
          </a:xfrm>
        </p:spPr>
        <p:txBody>
          <a:bodyPr>
            <a:normAutofit fontScale="90000"/>
          </a:bodyPr>
          <a:lstStyle/>
          <a:p>
            <a:pPr eaLnBrk="1" hangingPunct="1">
              <a:defRPr/>
            </a:pPr>
            <a:r>
              <a:rPr lang="en-US" sz="2500">
                <a:latin typeface="Lucida Sans Unicode" charset="0"/>
                <a:ea typeface="MS PGothic" charset="0"/>
              </a:rPr>
              <a:t>How do we determine improvements/learning/achievement?</a:t>
            </a:r>
            <a:br>
              <a:rPr lang="en-US" sz="2500">
                <a:latin typeface="Lucida Sans Unicode" charset="0"/>
                <a:ea typeface="MS PGothic" charset="0"/>
              </a:rPr>
            </a:br>
            <a:r>
              <a:rPr lang="en-US" sz="3600">
                <a:latin typeface="Lucida Sans Unicode" charset="0"/>
                <a:ea typeface="MS PGothic" charset="0"/>
              </a:rPr>
              <a:t/>
            </a:r>
            <a:br>
              <a:rPr lang="en-US" sz="3600">
                <a:latin typeface="Lucida Sans Unicode" charset="0"/>
                <a:ea typeface="MS PGothic" charset="0"/>
              </a:rPr>
            </a:br>
            <a:r>
              <a:rPr lang="en-US" sz="3600">
                <a:latin typeface="Lucida Sans Unicode" charset="0"/>
                <a:ea typeface="MS PGothic" charset="0"/>
              </a:rPr>
              <a:t>					</a:t>
            </a:r>
            <a:br>
              <a:rPr lang="en-US" sz="3600">
                <a:latin typeface="Lucida Sans Unicode" charset="0"/>
                <a:ea typeface="MS PGothic" charset="0"/>
              </a:rPr>
            </a:br>
            <a:r>
              <a:rPr lang="en-US" sz="3600">
                <a:latin typeface="Lucida Sans Unicode" charset="0"/>
                <a:ea typeface="MS PGothic" charset="0"/>
              </a:rPr>
              <a:t>					Process</a:t>
            </a:r>
            <a:br>
              <a:rPr lang="en-US" sz="3600">
                <a:latin typeface="Lucida Sans Unicode" charset="0"/>
                <a:ea typeface="MS PGothic" charset="0"/>
              </a:rPr>
            </a:br>
            <a:r>
              <a:rPr lang="en-US" sz="3600">
                <a:latin typeface="Lucida Sans Unicode" charset="0"/>
                <a:ea typeface="MS PGothic" charset="0"/>
              </a:rPr>
              <a:t>					Product</a:t>
            </a:r>
            <a:br>
              <a:rPr lang="en-US" sz="3600">
                <a:latin typeface="Lucida Sans Unicode" charset="0"/>
                <a:ea typeface="MS PGothic" charset="0"/>
              </a:rPr>
            </a:br>
            <a:r>
              <a:rPr lang="en-US" sz="3600">
                <a:latin typeface="Lucida Sans Unicode" charset="0"/>
                <a:ea typeface="MS PGothic" charset="0"/>
              </a:rPr>
              <a:t>					Parameter</a:t>
            </a:r>
            <a:endParaRPr lang="en-US" sz="3600">
              <a:latin typeface="Calibri" charset="0"/>
              <a:ea typeface="MS PGothic" charset="0"/>
            </a:endParaRPr>
          </a:p>
        </p:txBody>
      </p:sp>
      <p:pic>
        <p:nvPicPr>
          <p:cNvPr id="40962" name="Content Placeholder 6" descr="Ray, swimming with flotation.jpg"/>
          <p:cNvPicPr>
            <a:picLocks noGrp="1" noChangeAspect="1"/>
          </p:cNvPicPr>
          <p:nvPr>
            <p:ph sz="half" idx="4294967295"/>
          </p:nvPr>
        </p:nvPicPr>
        <p:blipFill>
          <a:blip r:embed="rId2">
            <a:extLst>
              <a:ext uri="{28A0092B-C50C-407E-A947-70E740481C1C}">
                <a14:useLocalDpi xmlns:a14="http://schemas.microsoft.com/office/drawing/2010/main" val="0"/>
              </a:ext>
            </a:extLst>
          </a:blip>
          <a:srcRect t="12836" b="12836"/>
          <a:stretch>
            <a:fillRect/>
          </a:stretch>
        </p:blipFill>
        <p:spPr>
          <a:xfrm>
            <a:off x="290513" y="1295400"/>
            <a:ext cx="4205287" cy="4711700"/>
          </a:xfrm>
          <a:prstGeom prst="rect">
            <a:avLst/>
          </a:prstGeom>
        </p:spPr>
      </p:pic>
      <p:pic>
        <p:nvPicPr>
          <p:cNvPr id="40963" name="Content Placeholder 7" descr="Shamel-bowl from wheelchair.jpg"/>
          <p:cNvPicPr>
            <a:picLocks noGrp="1" noChangeAspect="1"/>
          </p:cNvPicPr>
          <p:nvPr>
            <p:ph sz="half" idx="4294967295"/>
          </p:nvPr>
        </p:nvPicPr>
        <p:blipFill>
          <a:blip r:embed="rId3">
            <a:extLst>
              <a:ext uri="{28A0092B-C50C-407E-A947-70E740481C1C}">
                <a14:useLocalDpi xmlns:a14="http://schemas.microsoft.com/office/drawing/2010/main" val="0"/>
              </a:ext>
            </a:extLst>
          </a:blip>
          <a:srcRect l="20018" r="20018"/>
          <a:stretch>
            <a:fillRect/>
          </a:stretch>
        </p:blipFill>
        <p:spPr>
          <a:xfrm>
            <a:off x="4648200" y="2114600"/>
            <a:ext cx="4038600" cy="4525963"/>
          </a:xfrm>
          <a:prstGeom prst="rect">
            <a:avLst/>
          </a:prstGeom>
        </p:spPr>
      </p:pic>
    </p:spTree>
    <p:extLst>
      <p:ext uri="{BB962C8B-B14F-4D97-AF65-F5344CB8AC3E}">
        <p14:creationId xmlns:p14="http://schemas.microsoft.com/office/powerpoint/2010/main" val="1830731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r>
              <a:rPr lang="en-US" sz="3200" dirty="0" smtClean="0"/>
              <a:t>Level of Assistance</a:t>
            </a:r>
          </a:p>
          <a:p>
            <a:r>
              <a:rPr lang="en-US" sz="3200" dirty="0" smtClean="0"/>
              <a:t>Process checklist</a:t>
            </a:r>
          </a:p>
          <a:p>
            <a:r>
              <a:rPr lang="en-US" sz="3200" dirty="0" smtClean="0"/>
              <a:t>Percentile scores given</a:t>
            </a:r>
            <a:endParaRPr lang="en-US" sz="3200" dirty="0"/>
          </a:p>
        </p:txBody>
      </p:sp>
      <p:sp>
        <p:nvSpPr>
          <p:cNvPr id="4" name="Title 3"/>
          <p:cNvSpPr>
            <a:spLocks noGrp="1"/>
          </p:cNvSpPr>
          <p:nvPr>
            <p:ph type="title"/>
          </p:nvPr>
        </p:nvSpPr>
        <p:spPr/>
        <p:txBody>
          <a:bodyPr/>
          <a:lstStyle/>
          <a:p>
            <a:r>
              <a:rPr lang="en-US" dirty="0" smtClean="0"/>
              <a:t>Assessment for Students with Severe disabilities</a:t>
            </a:r>
            <a:endParaRPr lang="en-US" dirty="0"/>
          </a:p>
        </p:txBody>
      </p:sp>
      <p:pic>
        <p:nvPicPr>
          <p:cNvPr id="8" name="Content Placeholder 7" descr="P1010202.JPG"/>
          <p:cNvPicPr>
            <a:picLocks noGrp="1" noChangeAspect="1"/>
          </p:cNvPicPr>
          <p:nvPr>
            <p:ph sz="quarter" idx="14"/>
          </p:nvPr>
        </p:nvPicPr>
        <p:blipFill>
          <a:blip r:embed="rId2">
            <a:extLst>
              <a:ext uri="{28A0092B-C50C-407E-A947-70E740481C1C}">
                <a14:useLocalDpi xmlns:a14="http://schemas.microsoft.com/office/drawing/2010/main" val="0"/>
              </a:ext>
            </a:extLst>
          </a:blip>
          <a:srcRect l="15972" r="15972"/>
          <a:stretch>
            <a:fillRect/>
          </a:stretch>
        </p:blipFill>
        <p:spPr/>
      </p:pic>
    </p:spTree>
    <p:extLst>
      <p:ext uri="{BB962C8B-B14F-4D97-AF65-F5344CB8AC3E}">
        <p14:creationId xmlns:p14="http://schemas.microsoft.com/office/powerpoint/2010/main" val="2425513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P’s for parachute?</a:t>
            </a:r>
            <a:endParaRPr lang="en-US" dirty="0"/>
          </a:p>
        </p:txBody>
      </p:sp>
      <p:pic>
        <p:nvPicPr>
          <p:cNvPr id="4" name="Content Placeholder 3"/>
          <p:cNvPicPr>
            <a:picLocks noGrp="1" noChangeAspect="1"/>
          </p:cNvPicPr>
          <p:nvPr>
            <p:ph sz="quarter" idx="13"/>
          </p:nvPr>
        </p:nvPicPr>
        <p:blipFill>
          <a:blip r:embed="rId2"/>
          <a:srcRect t="15385" b="15385"/>
          <a:stretch>
            <a:fillRect/>
          </a:stretch>
        </p:blipFill>
        <p:spPr/>
      </p:pic>
    </p:spTree>
    <p:extLst>
      <p:ext uri="{BB962C8B-B14F-4D97-AF65-F5344CB8AC3E}">
        <p14:creationId xmlns:p14="http://schemas.microsoft.com/office/powerpoint/2010/main" val="2303882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Positioning</a:t>
            </a:r>
            <a:endParaRPr lang="en-US" dirty="0"/>
          </a:p>
        </p:txBody>
      </p:sp>
      <p:sp>
        <p:nvSpPr>
          <p:cNvPr id="3" name="Content Placeholder 2"/>
          <p:cNvSpPr>
            <a:spLocks noGrp="1"/>
          </p:cNvSpPr>
          <p:nvPr>
            <p:ph sz="quarter" idx="13"/>
          </p:nvPr>
        </p:nvSpPr>
        <p:spPr/>
        <p:txBody>
          <a:bodyPr/>
          <a:lstStyle/>
          <a:p>
            <a:r>
              <a:rPr lang="en-US" dirty="0" smtClean="0"/>
              <a:t>In wheelchair</a:t>
            </a:r>
          </a:p>
          <a:p>
            <a:r>
              <a:rPr lang="en-US" dirty="0" smtClean="0"/>
              <a:t>Over Bolster</a:t>
            </a:r>
          </a:p>
          <a:p>
            <a:r>
              <a:rPr lang="en-US" dirty="0" smtClean="0"/>
              <a:t>Over wedge mat</a:t>
            </a:r>
          </a:p>
          <a:p>
            <a:r>
              <a:rPr lang="en-US" dirty="0" smtClean="0"/>
              <a:t>On mat</a:t>
            </a:r>
          </a:p>
          <a:p>
            <a:r>
              <a:rPr lang="en-US" dirty="0" smtClean="0"/>
              <a:t>On a scooter</a:t>
            </a:r>
          </a:p>
          <a:p>
            <a:r>
              <a:rPr lang="en-US" dirty="0" smtClean="0"/>
              <a:t>In the pool</a:t>
            </a:r>
          </a:p>
          <a:p>
            <a:r>
              <a:rPr lang="en-US" dirty="0" smtClean="0"/>
              <a:t>Other?</a:t>
            </a:r>
          </a:p>
          <a:p>
            <a:endParaRPr lang="en-US" dirty="0"/>
          </a:p>
        </p:txBody>
      </p:sp>
    </p:spTree>
    <p:extLst>
      <p:ext uri="{BB962C8B-B14F-4D97-AF65-F5344CB8AC3E}">
        <p14:creationId xmlns:p14="http://schemas.microsoft.com/office/powerpoint/2010/main" val="3817130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457200" y="0"/>
            <a:ext cx="8229600" cy="609600"/>
          </a:xfrm>
        </p:spPr>
        <p:txBody>
          <a:bodyPr/>
          <a:lstStyle/>
          <a:p>
            <a:pPr algn="l"/>
            <a:r>
              <a:rPr lang="en-US" altLang="en-US" dirty="0">
                <a:ea typeface="ＭＳ Ｐゴシック" charset="-128"/>
              </a:rPr>
              <a:t>In their chairs</a:t>
            </a:r>
          </a:p>
        </p:txBody>
      </p:sp>
      <p:sp>
        <p:nvSpPr>
          <p:cNvPr id="27650" name="Content Placeholder 2"/>
          <p:cNvSpPr>
            <a:spLocks noGrp="1"/>
          </p:cNvSpPr>
          <p:nvPr>
            <p:ph sz="half" idx="4294967295"/>
          </p:nvPr>
        </p:nvSpPr>
        <p:spPr>
          <a:xfrm>
            <a:off x="0" y="923592"/>
            <a:ext cx="4267200" cy="5667707"/>
          </a:xfrm>
          <a:prstGeom prst="rect">
            <a:avLst/>
          </a:prstGeom>
        </p:spPr>
        <p:txBody>
          <a:bodyPr>
            <a:normAutofit/>
          </a:bodyPr>
          <a:lstStyle/>
          <a:p>
            <a:r>
              <a:rPr lang="en-US" altLang="en-US" sz="2400" dirty="0">
                <a:ea typeface="ＭＳ Ｐゴシック" charset="-128"/>
              </a:rPr>
              <a:t>Student can push objects off of their laps</a:t>
            </a:r>
          </a:p>
          <a:p>
            <a:r>
              <a:rPr lang="en-US" altLang="en-US" sz="2400" dirty="0">
                <a:ea typeface="ＭＳ Ｐゴシック" charset="-128"/>
              </a:rPr>
              <a:t>Student can reach for objects dangling from strings from the basketball hoop or from a string pulled across two volleyball standards. They can grasp items such as socks with a tennis ball inside, a tennis ball, scarves, waffle balls, or yarn or </a:t>
            </a:r>
            <a:r>
              <a:rPr lang="en-US" altLang="en-US" sz="2400" dirty="0" err="1">
                <a:ea typeface="ＭＳ Ｐゴシック" charset="-128"/>
              </a:rPr>
              <a:t>koosh</a:t>
            </a:r>
            <a:r>
              <a:rPr lang="en-US" altLang="en-US" sz="2400" dirty="0">
                <a:ea typeface="ＭＳ Ｐゴシック" charset="-128"/>
              </a:rPr>
              <a:t> balls. </a:t>
            </a:r>
          </a:p>
          <a:p>
            <a:endParaRPr lang="en-US" altLang="en-US" sz="2400" dirty="0">
              <a:ea typeface="ＭＳ Ｐゴシック" charset="-128"/>
            </a:endParaRPr>
          </a:p>
        </p:txBody>
      </p:sp>
      <p:pic>
        <p:nvPicPr>
          <p:cNvPr id="27651" name="Content Placeholder 2"/>
          <p:cNvPicPr>
            <a:picLocks noGrp="1" noChangeAspect="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4212960" y="497842"/>
            <a:ext cx="4931040" cy="3696810"/>
          </a:xfrm>
          <a:prstGeom prst="rect">
            <a:avLst/>
          </a:prstGeom>
        </p:spPr>
      </p:pic>
    </p:spTree>
    <p:extLst>
      <p:ext uri="{BB962C8B-B14F-4D97-AF65-F5344CB8AC3E}">
        <p14:creationId xmlns:p14="http://schemas.microsoft.com/office/powerpoint/2010/main" val="1944696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256584" y="1600200"/>
            <a:ext cx="4086816" cy="5031712"/>
          </a:xfrm>
        </p:spPr>
        <p:txBody>
          <a:bodyPr/>
          <a:lstStyle/>
          <a:p>
            <a:r>
              <a:rPr lang="en-US" altLang="en-US" sz="1800" dirty="0">
                <a:ea typeface="ＭＳ Ｐゴシック" charset="-128"/>
              </a:rPr>
              <a:t>Student can bat balloons</a:t>
            </a:r>
          </a:p>
          <a:p>
            <a:r>
              <a:rPr lang="en-US" altLang="en-US" sz="1800" dirty="0">
                <a:ea typeface="ＭＳ Ｐゴシック" charset="-128"/>
              </a:rPr>
              <a:t>Students can pull on </a:t>
            </a:r>
            <a:r>
              <a:rPr lang="en-US" altLang="en-US" sz="1800" dirty="0" err="1">
                <a:ea typeface="ＭＳ Ｐゴシック" charset="-128"/>
              </a:rPr>
              <a:t>thera</a:t>
            </a:r>
            <a:r>
              <a:rPr lang="en-US" altLang="en-US" sz="1800" dirty="0">
                <a:ea typeface="ＭＳ Ｐゴシック" charset="-128"/>
              </a:rPr>
              <a:t>-bands or surgical tubing (Modell  </a:t>
            </a:r>
          </a:p>
          <a:p>
            <a:r>
              <a:rPr lang="en-US" altLang="en-US" sz="1800" dirty="0">
                <a:ea typeface="ＭＳ Ｐゴシック" charset="-128"/>
              </a:rPr>
              <a:t>&amp; Cox, 1999)</a:t>
            </a:r>
          </a:p>
          <a:p>
            <a:r>
              <a:rPr lang="en-US" altLang="en-US" sz="1800" dirty="0">
                <a:ea typeface="ＭＳ Ｐゴシック" charset="-128"/>
              </a:rPr>
              <a:t>Student can bat using a racquet ace bandaged around their had, or play hockey with a hockey stick that is held on with </a:t>
            </a:r>
            <a:r>
              <a:rPr lang="en-US" altLang="en-US" sz="1800" dirty="0" err="1">
                <a:ea typeface="ＭＳ Ｐゴシック" charset="-128"/>
              </a:rPr>
              <a:t>velco</a:t>
            </a:r>
            <a:r>
              <a:rPr lang="en-US" altLang="en-US" sz="1800" dirty="0">
                <a:ea typeface="ＭＳ Ｐゴシック" charset="-128"/>
              </a:rPr>
              <a:t> or ace bandaged around their hand.</a:t>
            </a:r>
          </a:p>
          <a:p>
            <a:endParaRPr lang="en-US" dirty="0"/>
          </a:p>
        </p:txBody>
      </p:sp>
      <p:sp>
        <p:nvSpPr>
          <p:cNvPr id="4" name="Title 3"/>
          <p:cNvSpPr>
            <a:spLocks noGrp="1"/>
          </p:cNvSpPr>
          <p:nvPr>
            <p:ph type="title"/>
          </p:nvPr>
        </p:nvSpPr>
        <p:spPr/>
        <p:txBody>
          <a:bodyPr/>
          <a:lstStyle/>
          <a:p>
            <a:r>
              <a:rPr lang="en-US" dirty="0" smtClean="0"/>
              <a:t>In their chairs continued</a:t>
            </a:r>
            <a:endParaRPr lang="en-US" dirty="0"/>
          </a:p>
        </p:txBody>
      </p:sp>
      <p:pic>
        <p:nvPicPr>
          <p:cNvPr id="5" name="Picture 3"/>
          <p:cNvPicPr>
            <a:picLocks noGrp="1" noChangeAspect="1"/>
          </p:cNvPicPr>
          <p:nvPr>
            <p:ph sz="quarter" idx="14"/>
          </p:nvPr>
        </p:nvPicPr>
        <p:blipFill>
          <a:blip r:embed="rId2">
            <a:extLst>
              <a:ext uri="{28A0092B-C50C-407E-A947-70E740481C1C}">
                <a14:useLocalDpi xmlns:a14="http://schemas.microsoft.com/office/drawing/2010/main" val="0"/>
              </a:ext>
            </a:extLst>
          </a:blip>
          <a:srcRect t="-23469" b="-23469"/>
          <a:stretch>
            <a:fillRect/>
          </a:stretch>
        </p:blipFill>
        <p:spPr bwMode="auto">
          <a:xfrm>
            <a:off x="4364345" y="1600199"/>
            <a:ext cx="4779655" cy="526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16625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en-US" altLang="en-US">
                <a:ea typeface="ＭＳ Ｐゴシック" charset="-128"/>
              </a:rPr>
              <a:t>Over a bolster</a:t>
            </a:r>
          </a:p>
        </p:txBody>
      </p:sp>
      <p:sp>
        <p:nvSpPr>
          <p:cNvPr id="28674" name="Content Placeholder 2"/>
          <p:cNvSpPr>
            <a:spLocks noGrp="1"/>
          </p:cNvSpPr>
          <p:nvPr>
            <p:ph idx="4294967295"/>
          </p:nvPr>
        </p:nvSpPr>
        <p:spPr>
          <a:xfrm>
            <a:off x="457200" y="1600200"/>
            <a:ext cx="8229600" cy="4525963"/>
          </a:xfrm>
          <a:prstGeom prst="rect">
            <a:avLst/>
          </a:prstGeom>
        </p:spPr>
        <p:txBody>
          <a:bodyPr/>
          <a:lstStyle/>
          <a:p>
            <a:r>
              <a:rPr lang="en-US" altLang="en-US">
                <a:ea typeface="ＭＳ Ｐゴシック" charset="-128"/>
              </a:rPr>
              <a:t>Lying on their front over a bolster students can push balls back and forth, drop scarves or bean bags into buckets</a:t>
            </a:r>
          </a:p>
          <a:p>
            <a:r>
              <a:rPr lang="en-US" altLang="en-US">
                <a:ea typeface="ＭＳ Ｐゴシック" charset="-128"/>
              </a:rPr>
              <a:t>Do push ups with assistance. </a:t>
            </a:r>
          </a:p>
          <a:p>
            <a:r>
              <a:rPr lang="en-US" altLang="en-US">
                <a:ea typeface="ＭＳ Ｐゴシック" charset="-128"/>
              </a:rPr>
              <a:t>They can also reach up into higher buckets or baskets and drop items into higher targets.</a:t>
            </a:r>
          </a:p>
          <a:p>
            <a:endParaRPr lang="en-US" altLang="en-US">
              <a:ea typeface="ＭＳ Ｐゴシック" charset="-128"/>
            </a:endParaRPr>
          </a:p>
        </p:txBody>
      </p:sp>
    </p:spTree>
    <p:extLst>
      <p:ext uri="{BB962C8B-B14F-4D97-AF65-F5344CB8AC3E}">
        <p14:creationId xmlns:p14="http://schemas.microsoft.com/office/powerpoint/2010/main" val="19556954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altLang="en-US" u="sng">
                <a:ea typeface="ＭＳ Ｐゴシック" charset="-128"/>
              </a:rPr>
              <a:t>Lying on a wedge mat or sitting on a mat with support from behind</a:t>
            </a:r>
            <a:r>
              <a:rPr lang="en-US" altLang="en-US">
                <a:ea typeface="ＭＳ Ｐゴシック" charset="-128"/>
              </a:rPr>
              <a:t/>
            </a:r>
            <a:br>
              <a:rPr lang="en-US" altLang="en-US">
                <a:ea typeface="ＭＳ Ｐゴシック" charset="-128"/>
              </a:rPr>
            </a:br>
            <a:endParaRPr lang="en-US" altLang="en-US">
              <a:ea typeface="ＭＳ Ｐゴシック" charset="-128"/>
            </a:endParaRPr>
          </a:p>
        </p:txBody>
      </p:sp>
      <p:sp>
        <p:nvSpPr>
          <p:cNvPr id="29698" name="Content Placeholder 2"/>
          <p:cNvSpPr>
            <a:spLocks noGrp="1"/>
          </p:cNvSpPr>
          <p:nvPr>
            <p:ph idx="4294967295"/>
          </p:nvPr>
        </p:nvSpPr>
        <p:spPr>
          <a:xfrm>
            <a:off x="457200" y="1600200"/>
            <a:ext cx="8229600" cy="4525963"/>
          </a:xfrm>
          <a:prstGeom prst="rect">
            <a:avLst/>
          </a:prstGeom>
        </p:spPr>
        <p:txBody>
          <a:bodyPr/>
          <a:lstStyle/>
          <a:p>
            <a:r>
              <a:rPr lang="en-US" altLang="en-US">
                <a:ea typeface="ＭＳ Ｐゴシック" charset="-128"/>
              </a:rPr>
              <a:t>Lying on their front over a wedge mat or sitting on a mat with support from behind students can push balls back and forth, drop scarves or bean bags into buckets, or do push ups with assistance. They can also reach up into higher buckets or baskets and drop items into higher targets. </a:t>
            </a:r>
          </a:p>
        </p:txBody>
      </p:sp>
    </p:spTree>
    <p:extLst>
      <p:ext uri="{BB962C8B-B14F-4D97-AF65-F5344CB8AC3E}">
        <p14:creationId xmlns:p14="http://schemas.microsoft.com/office/powerpoint/2010/main" val="2135807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r>
              <a:rPr lang="en-US" altLang="en-US">
                <a:ea typeface="ＭＳ Ｐゴシック" charset="-128"/>
              </a:rPr>
              <a:t>Wedge mat</a:t>
            </a:r>
          </a:p>
        </p:txBody>
      </p:sp>
      <p:pic>
        <p:nvPicPr>
          <p:cNvPr id="73730"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1554163" y="1600200"/>
            <a:ext cx="6035675" cy="4525963"/>
          </a:xfrm>
          <a:prstGeom prst="rect">
            <a:avLst/>
          </a:prstGeom>
        </p:spPr>
      </p:pic>
    </p:spTree>
    <p:extLst>
      <p:ext uri="{BB962C8B-B14F-4D97-AF65-F5344CB8AC3E}">
        <p14:creationId xmlns:p14="http://schemas.microsoft.com/office/powerpoint/2010/main" val="13266021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altLang="en-US">
                <a:ea typeface="ＭＳ Ｐゴシック" charset="-128"/>
              </a:rPr>
              <a:t>Lying with their back on the mat</a:t>
            </a:r>
          </a:p>
        </p:txBody>
      </p:sp>
      <p:sp>
        <p:nvSpPr>
          <p:cNvPr id="30722" name="Content Placeholder 2"/>
          <p:cNvSpPr>
            <a:spLocks noGrp="1"/>
          </p:cNvSpPr>
          <p:nvPr>
            <p:ph idx="4294967295"/>
          </p:nvPr>
        </p:nvSpPr>
        <p:spPr>
          <a:xfrm>
            <a:off x="457200" y="1600200"/>
            <a:ext cx="8229600" cy="4525963"/>
          </a:xfrm>
          <a:prstGeom prst="rect">
            <a:avLst/>
          </a:prstGeom>
        </p:spPr>
        <p:txBody>
          <a:bodyPr/>
          <a:lstStyle/>
          <a:p>
            <a:r>
              <a:rPr lang="en-US" altLang="en-US">
                <a:ea typeface="ＭＳ Ｐゴシック" charset="-128"/>
              </a:rPr>
              <a:t>While a student is lying on their back students can kick a ball off of their feet. </a:t>
            </a:r>
          </a:p>
          <a:p>
            <a:r>
              <a:rPr lang="en-US" altLang="en-US">
                <a:ea typeface="ＭＳ Ｐゴシック" charset="-128"/>
              </a:rPr>
              <a:t>They can also pull a scarf off of their face</a:t>
            </a:r>
          </a:p>
          <a:p>
            <a:r>
              <a:rPr lang="en-US" altLang="en-US">
                <a:ea typeface="ＭＳ Ｐゴシック" charset="-128"/>
              </a:rPr>
              <a:t> Push a ball off of their chest</a:t>
            </a:r>
          </a:p>
          <a:p>
            <a:r>
              <a:rPr lang="en-US" altLang="en-US">
                <a:ea typeface="ＭＳ Ｐゴシック" charset="-128"/>
              </a:rPr>
              <a:t>Reach up for scarves, or objects</a:t>
            </a:r>
          </a:p>
          <a:p>
            <a:r>
              <a:rPr lang="en-US" altLang="en-US">
                <a:ea typeface="ＭＳ Ｐゴシック" charset="-128"/>
              </a:rPr>
              <a:t>Practice grasping and releasing into hula hoops.</a:t>
            </a:r>
          </a:p>
          <a:p>
            <a:endParaRPr lang="en-US" altLang="en-US">
              <a:ea typeface="ＭＳ Ｐゴシック" charset="-128"/>
            </a:endParaRPr>
          </a:p>
        </p:txBody>
      </p:sp>
    </p:spTree>
    <p:extLst>
      <p:ext uri="{BB962C8B-B14F-4D97-AF65-F5344CB8AC3E}">
        <p14:creationId xmlns:p14="http://schemas.microsoft.com/office/powerpoint/2010/main" val="1026674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altLang="en-US">
                <a:ea typeface="ＭＳ Ｐゴシック" charset="-128"/>
              </a:rPr>
              <a:t>Lying prone on a scooter or sitting with support</a:t>
            </a:r>
          </a:p>
        </p:txBody>
      </p:sp>
      <p:sp>
        <p:nvSpPr>
          <p:cNvPr id="31746" name="Content Placeholder 2"/>
          <p:cNvSpPr>
            <a:spLocks noGrp="1"/>
          </p:cNvSpPr>
          <p:nvPr>
            <p:ph idx="4294967295"/>
          </p:nvPr>
        </p:nvSpPr>
        <p:spPr>
          <a:xfrm>
            <a:off x="457200" y="1600200"/>
            <a:ext cx="8229600" cy="4525963"/>
          </a:xfrm>
          <a:prstGeom prst="rect">
            <a:avLst/>
          </a:prstGeom>
        </p:spPr>
        <p:txBody>
          <a:bodyPr/>
          <a:lstStyle/>
          <a:p>
            <a:r>
              <a:rPr lang="en-US" altLang="en-US">
                <a:ea typeface="ＭＳ Ｐゴシック" charset="-128"/>
              </a:rPr>
              <a:t>Hold on to a hula hoop while being pulled around</a:t>
            </a:r>
          </a:p>
          <a:p>
            <a:r>
              <a:rPr lang="en-US" altLang="en-US">
                <a:ea typeface="ＭＳ Ｐゴシック" charset="-128"/>
              </a:rPr>
              <a:t>They could push themselves with their feet as much as possible</a:t>
            </a:r>
          </a:p>
          <a:p>
            <a:r>
              <a:rPr lang="en-US" altLang="en-US">
                <a:ea typeface="ＭＳ Ｐゴシック" charset="-128"/>
              </a:rPr>
              <a:t>They can hold on to a rope or hula hoop with support and be pulled around</a:t>
            </a:r>
          </a:p>
          <a:p>
            <a:r>
              <a:rPr lang="en-US" altLang="en-US">
                <a:ea typeface="ＭＳ Ｐゴシック" charset="-128"/>
              </a:rPr>
              <a:t>they can push themselves with their arms. </a:t>
            </a:r>
          </a:p>
          <a:p>
            <a:endParaRPr lang="en-US" altLang="en-US">
              <a:ea typeface="ＭＳ Ｐゴシック" charset="-128"/>
            </a:endParaRPr>
          </a:p>
        </p:txBody>
      </p:sp>
    </p:spTree>
    <p:extLst>
      <p:ext uri="{BB962C8B-B14F-4D97-AF65-F5344CB8AC3E}">
        <p14:creationId xmlns:p14="http://schemas.microsoft.com/office/powerpoint/2010/main" val="294175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en-US" altLang="en-US">
                <a:ea typeface="ＭＳ Ｐゴシック" charset="-128"/>
              </a:rPr>
              <a:t>In the pool</a:t>
            </a:r>
          </a:p>
        </p:txBody>
      </p:sp>
      <p:sp>
        <p:nvSpPr>
          <p:cNvPr id="32770" name="Content Placeholder 2"/>
          <p:cNvSpPr>
            <a:spLocks noGrp="1"/>
          </p:cNvSpPr>
          <p:nvPr>
            <p:ph idx="4294967295"/>
          </p:nvPr>
        </p:nvSpPr>
        <p:spPr>
          <a:xfrm>
            <a:off x="457200" y="1600200"/>
            <a:ext cx="8229600" cy="4525963"/>
          </a:xfrm>
          <a:prstGeom prst="rect">
            <a:avLst/>
          </a:prstGeom>
        </p:spPr>
        <p:txBody>
          <a:bodyPr/>
          <a:lstStyle/>
          <a:p>
            <a:r>
              <a:rPr lang="en-US" altLang="en-US">
                <a:ea typeface="ＭＳ Ｐゴシック" charset="-128"/>
              </a:rPr>
              <a:t>While prone or supine in the pool with or without flotation devices students can work on kicking, paddling with their arms, and relaxation of their body. </a:t>
            </a:r>
          </a:p>
          <a:p>
            <a:r>
              <a:rPr lang="en-US" altLang="en-US">
                <a:ea typeface="ＭＳ Ｐゴシック" charset="-128"/>
              </a:rPr>
              <a:t>They can work on range of motion, grasping and releasing objects, and object control skills</a:t>
            </a:r>
          </a:p>
          <a:p>
            <a:r>
              <a:rPr lang="en-US" altLang="en-US">
                <a:ea typeface="ＭＳ Ｐゴシック" charset="-128"/>
              </a:rPr>
              <a:t> They can also work on standing on the side of the pool while holding on to the side of the pool as independently as possible.</a:t>
            </a:r>
          </a:p>
          <a:p>
            <a:endParaRPr lang="en-US" altLang="en-US">
              <a:ea typeface="ＭＳ Ｐゴシック" charset="-128"/>
            </a:endParaRPr>
          </a:p>
        </p:txBody>
      </p:sp>
    </p:spTree>
    <p:extLst>
      <p:ext uri="{BB962C8B-B14F-4D97-AF65-F5344CB8AC3E}">
        <p14:creationId xmlns:p14="http://schemas.microsoft.com/office/powerpoint/2010/main" val="7078866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p:txBody>
          <a:bodyPr/>
          <a:lstStyle/>
          <a:p>
            <a:r>
              <a:rPr lang="en-US" altLang="en-US">
                <a:ea typeface="ＭＳ Ｐゴシック" charset="-128"/>
              </a:rPr>
              <a:t>Pool positioning</a:t>
            </a:r>
          </a:p>
        </p:txBody>
      </p:sp>
      <p:pic>
        <p:nvPicPr>
          <p:cNvPr id="7475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1554163" y="1600200"/>
            <a:ext cx="6400800" cy="4800600"/>
          </a:xfrm>
          <a:prstGeom prst="rect">
            <a:avLst/>
          </a:prstGeom>
        </p:spPr>
      </p:pic>
    </p:spTree>
    <p:extLst>
      <p:ext uri="{BB962C8B-B14F-4D97-AF65-F5344CB8AC3E}">
        <p14:creationId xmlns:p14="http://schemas.microsoft.com/office/powerpoint/2010/main" val="3919759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804862"/>
          </a:xfrm>
        </p:spPr>
        <p:txBody>
          <a:bodyPr/>
          <a:lstStyle/>
          <a:p>
            <a:r>
              <a:rPr lang="en-US" dirty="0" smtClean="0"/>
              <a:t>Aquatics Considerations</a:t>
            </a:r>
            <a:endParaRPr lang="en-US" dirty="0"/>
          </a:p>
        </p:txBody>
      </p:sp>
      <p:sp>
        <p:nvSpPr>
          <p:cNvPr id="3" name="Content Placeholder 2"/>
          <p:cNvSpPr>
            <a:spLocks noGrp="1"/>
          </p:cNvSpPr>
          <p:nvPr>
            <p:ph sz="quarter" idx="13"/>
          </p:nvPr>
        </p:nvSpPr>
        <p:spPr>
          <a:xfrm>
            <a:off x="88900" y="1181100"/>
            <a:ext cx="8445500" cy="4533900"/>
          </a:xfrm>
        </p:spPr>
        <p:txBody>
          <a:bodyPr>
            <a:normAutofit lnSpcReduction="10000"/>
          </a:bodyPr>
          <a:lstStyle/>
          <a:p>
            <a:r>
              <a:rPr lang="en-US" dirty="0" smtClean="0"/>
              <a:t>Pool transfers</a:t>
            </a:r>
          </a:p>
          <a:p>
            <a:r>
              <a:rPr lang="en-US" dirty="0" smtClean="0"/>
              <a:t>Pool temperature-84 degrees minimum</a:t>
            </a:r>
          </a:p>
          <a:p>
            <a:r>
              <a:rPr lang="en-US" dirty="0" smtClean="0"/>
              <a:t>1:1 instruction</a:t>
            </a:r>
          </a:p>
          <a:p>
            <a:r>
              <a:rPr lang="en-US" dirty="0" smtClean="0"/>
              <a:t>Positioning</a:t>
            </a:r>
          </a:p>
          <a:p>
            <a:r>
              <a:rPr lang="en-US" dirty="0" smtClean="0"/>
              <a:t>Assessment (3 P’s)</a:t>
            </a:r>
          </a:p>
          <a:p>
            <a:r>
              <a:rPr lang="en-US" dirty="0" smtClean="0"/>
              <a:t>Medical issues</a:t>
            </a:r>
          </a:p>
          <a:p>
            <a:r>
              <a:rPr lang="en-US" dirty="0" smtClean="0"/>
              <a:t>Goal setting </a:t>
            </a:r>
          </a:p>
          <a:p>
            <a:pPr lvl="1"/>
            <a:r>
              <a:rPr lang="en-US" dirty="0" err="1" smtClean="0"/>
              <a:t>locomotor</a:t>
            </a:r>
            <a:r>
              <a:rPr lang="en-US" dirty="0" smtClean="0"/>
              <a:t> skills</a:t>
            </a:r>
          </a:p>
          <a:p>
            <a:pPr lvl="1"/>
            <a:r>
              <a:rPr lang="en-US" dirty="0" smtClean="0"/>
              <a:t> independence</a:t>
            </a:r>
          </a:p>
          <a:p>
            <a:pPr lvl="1"/>
            <a:r>
              <a:rPr lang="en-US" dirty="0" smtClean="0"/>
              <a:t>Fitness</a:t>
            </a:r>
          </a:p>
          <a:p>
            <a:pPr lvl="1"/>
            <a:r>
              <a:rPr lang="en-US" dirty="0" smtClean="0"/>
              <a:t> swim skills</a:t>
            </a:r>
          </a:p>
          <a:p>
            <a:pPr lvl="1"/>
            <a:r>
              <a:rPr lang="en-US" dirty="0" err="1" smtClean="0"/>
              <a:t>etc</a:t>
            </a:r>
            <a:endParaRPr lang="en-US" dirty="0" smtClean="0"/>
          </a:p>
          <a:p>
            <a:endParaRPr lang="en-US" dirty="0"/>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52497" y="2628900"/>
            <a:ext cx="6091503" cy="4061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52598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Staff: </a:t>
            </a:r>
            <a:r>
              <a:rPr lang="en-US" dirty="0" err="1" smtClean="0"/>
              <a:t>Paraeducators</a:t>
            </a:r>
            <a:r>
              <a:rPr lang="en-US" dirty="0" smtClean="0"/>
              <a:t> and Peer tutors</a:t>
            </a:r>
            <a:endParaRPr lang="en-US" dirty="0"/>
          </a:p>
        </p:txBody>
      </p:sp>
      <p:sp>
        <p:nvSpPr>
          <p:cNvPr id="3" name="Content Placeholder 2"/>
          <p:cNvSpPr>
            <a:spLocks noGrp="1"/>
          </p:cNvSpPr>
          <p:nvPr>
            <p:ph sz="quarter" idx="13"/>
          </p:nvPr>
        </p:nvSpPr>
        <p:spPr>
          <a:xfrm>
            <a:off x="203200" y="1600200"/>
            <a:ext cx="8331200" cy="5168900"/>
          </a:xfrm>
        </p:spPr>
        <p:txBody>
          <a:bodyPr>
            <a:normAutofit/>
          </a:bodyPr>
          <a:lstStyle/>
          <a:p>
            <a:r>
              <a:rPr lang="en-US" sz="2800" dirty="0" smtClean="0"/>
              <a:t>1:1-Mandatory with Children with severe disabilities</a:t>
            </a:r>
          </a:p>
          <a:p>
            <a:r>
              <a:rPr lang="en-US" sz="2800" dirty="0" smtClean="0"/>
              <a:t>Must be trained and must be rewarded</a:t>
            </a:r>
          </a:p>
          <a:p>
            <a:r>
              <a:rPr lang="en-US" sz="2800" dirty="0" err="1" smtClean="0"/>
              <a:t>Paraeducator</a:t>
            </a:r>
            <a:r>
              <a:rPr lang="en-US" sz="2800" dirty="0" smtClean="0"/>
              <a:t> training</a:t>
            </a:r>
          </a:p>
          <a:p>
            <a:pPr lvl="1"/>
            <a:r>
              <a:rPr lang="en-US" sz="2800" dirty="0" smtClean="0"/>
              <a:t>“</a:t>
            </a:r>
            <a:r>
              <a:rPr lang="en-US" sz="2800" dirty="0" err="1" smtClean="0"/>
              <a:t>Paraeducators</a:t>
            </a:r>
            <a:r>
              <a:rPr lang="en-US" sz="2800" dirty="0" smtClean="0"/>
              <a:t> in Physical Education” Human Kinetics Publishers</a:t>
            </a:r>
          </a:p>
          <a:p>
            <a:pPr lvl="1"/>
            <a:endParaRPr lang="en-US" sz="2800" dirty="0" smtClean="0"/>
          </a:p>
          <a:p>
            <a:r>
              <a:rPr lang="en-US" sz="2800" dirty="0" smtClean="0"/>
              <a:t>Peer Tutor Training</a:t>
            </a:r>
          </a:p>
          <a:p>
            <a:pPr lvl="1"/>
            <a:r>
              <a:rPr lang="en-US" sz="2800" dirty="0" smtClean="0"/>
              <a:t>Strategies for Inclusion: Physical Education for </a:t>
            </a:r>
            <a:r>
              <a:rPr lang="en-US" sz="2800" dirty="0"/>
              <a:t>Everyone Human Kinetics Publishers</a:t>
            </a:r>
          </a:p>
          <a:p>
            <a:endParaRPr lang="en-US" sz="2800" dirty="0" smtClean="0"/>
          </a:p>
          <a:p>
            <a:endParaRPr lang="en-US" dirty="0"/>
          </a:p>
        </p:txBody>
      </p:sp>
    </p:spTree>
    <p:extLst>
      <p:ext uri="{BB962C8B-B14F-4D97-AF65-F5344CB8AC3E}">
        <p14:creationId xmlns:p14="http://schemas.microsoft.com/office/powerpoint/2010/main" val="28608622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751577"/>
          </a:xfrm>
        </p:spPr>
        <p:txBody>
          <a:bodyPr/>
          <a:lstStyle/>
          <a:p>
            <a:r>
              <a:rPr lang="en-US" dirty="0" smtClean="0"/>
              <a:t>Sport opportunities</a:t>
            </a:r>
            <a:endParaRPr lang="en-US" dirty="0"/>
          </a:p>
        </p:txBody>
      </p:sp>
      <p:sp>
        <p:nvSpPr>
          <p:cNvPr id="3" name="Content Placeholder 2"/>
          <p:cNvSpPr>
            <a:spLocks noGrp="1"/>
          </p:cNvSpPr>
          <p:nvPr>
            <p:ph sz="quarter" idx="13"/>
          </p:nvPr>
        </p:nvSpPr>
        <p:spPr>
          <a:xfrm>
            <a:off x="153950" y="1417638"/>
            <a:ext cx="8380450" cy="4297362"/>
          </a:xfrm>
        </p:spPr>
        <p:txBody>
          <a:bodyPr/>
          <a:lstStyle/>
          <a:p>
            <a:r>
              <a:rPr lang="en-US" dirty="0" smtClean="0"/>
              <a:t>Power soccer</a:t>
            </a:r>
          </a:p>
          <a:p>
            <a:r>
              <a:rPr lang="en-US" dirty="0" smtClean="0"/>
              <a:t>Power hockey</a:t>
            </a:r>
          </a:p>
          <a:p>
            <a:r>
              <a:rPr lang="en-US" dirty="0" smtClean="0"/>
              <a:t>Table top cricket</a:t>
            </a:r>
          </a:p>
          <a:p>
            <a:r>
              <a:rPr lang="en-US" dirty="0" err="1" smtClean="0"/>
              <a:t>Boccia</a:t>
            </a:r>
            <a:endParaRPr lang="en-US" dirty="0" smtClean="0"/>
          </a:p>
          <a:p>
            <a:r>
              <a:rPr lang="en-US" dirty="0" smtClean="0"/>
              <a:t>Swimming</a:t>
            </a:r>
          </a:p>
          <a:p>
            <a:r>
              <a:rPr lang="en-US" dirty="0" smtClean="0"/>
              <a:t>Sitting volleyball</a:t>
            </a:r>
          </a:p>
          <a:p>
            <a:r>
              <a:rPr lang="en-US" dirty="0" smtClean="0"/>
              <a:t>Archery</a:t>
            </a:r>
          </a:p>
          <a:p>
            <a:r>
              <a:rPr lang="en-US" dirty="0" smtClean="0"/>
              <a:t>Other?</a:t>
            </a:r>
            <a:endParaRPr lang="en-US" dirty="0"/>
          </a:p>
        </p:txBody>
      </p:sp>
      <p:pic>
        <p:nvPicPr>
          <p:cNvPr id="4" name="Picture 3"/>
          <p:cNvPicPr>
            <a:picLocks noChangeAspect="1"/>
          </p:cNvPicPr>
          <p:nvPr/>
        </p:nvPicPr>
        <p:blipFill>
          <a:blip r:embed="rId2"/>
          <a:stretch>
            <a:fillRect/>
          </a:stretch>
        </p:blipFill>
        <p:spPr>
          <a:xfrm>
            <a:off x="2323064" y="1860015"/>
            <a:ext cx="6808236" cy="4743986"/>
          </a:xfrm>
          <a:prstGeom prst="rect">
            <a:avLst/>
          </a:prstGeom>
        </p:spPr>
      </p:pic>
    </p:spTree>
    <p:extLst>
      <p:ext uri="{BB962C8B-B14F-4D97-AF65-F5344CB8AC3E}">
        <p14:creationId xmlns:p14="http://schemas.microsoft.com/office/powerpoint/2010/main" val="39034198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Archery</a:t>
            </a:r>
            <a:endParaRPr lang="en-US" dirty="0"/>
          </a:p>
        </p:txBody>
      </p:sp>
      <p:pic>
        <p:nvPicPr>
          <p:cNvPr id="4" name="Content Placeholder 3"/>
          <p:cNvPicPr>
            <a:picLocks noGrp="1" noChangeAspect="1"/>
          </p:cNvPicPr>
          <p:nvPr>
            <p:ph sz="quarter" idx="13"/>
          </p:nvPr>
        </p:nvPicPr>
        <p:blipFill>
          <a:blip r:embed="rId2"/>
          <a:srcRect t="10960" b="10960"/>
          <a:stretch>
            <a:fillRect/>
          </a:stretch>
        </p:blipFill>
        <p:spPr/>
      </p:pic>
    </p:spTree>
    <p:extLst>
      <p:ext uri="{BB962C8B-B14F-4D97-AF65-F5344CB8AC3E}">
        <p14:creationId xmlns:p14="http://schemas.microsoft.com/office/powerpoint/2010/main" val="1165184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846627"/>
          </a:xfrm>
        </p:spPr>
        <p:txBody>
          <a:bodyPr/>
          <a:lstStyle/>
          <a:p>
            <a:r>
              <a:rPr lang="en-US" dirty="0" smtClean="0"/>
              <a:t>Questions? Ideas?</a:t>
            </a:r>
            <a:endParaRPr lang="en-US" dirty="0"/>
          </a:p>
        </p:txBody>
      </p:sp>
      <p:pic>
        <p:nvPicPr>
          <p:cNvPr id="5" name="Content Placeholder 4"/>
          <p:cNvPicPr>
            <a:picLocks noGrp="1" noChangeAspect="1"/>
          </p:cNvPicPr>
          <p:nvPr>
            <p:ph sz="quarter" idx="13"/>
          </p:nvPr>
        </p:nvPicPr>
        <p:blipFill>
          <a:blip r:embed="rId2"/>
          <a:srcRect l="-74629" r="-74629"/>
          <a:stretch>
            <a:fillRect/>
          </a:stretch>
        </p:blipFill>
        <p:spPr>
          <a:xfrm>
            <a:off x="-1230421" y="1334079"/>
            <a:ext cx="10277347" cy="5336315"/>
          </a:xfrm>
        </p:spPr>
      </p:pic>
    </p:spTree>
    <p:extLst>
      <p:ext uri="{BB962C8B-B14F-4D97-AF65-F5344CB8AC3E}">
        <p14:creationId xmlns:p14="http://schemas.microsoft.com/office/powerpoint/2010/main" val="444847722"/>
      </p:ext>
    </p:extLst>
  </p:cSld>
  <p:clrMapOvr>
    <a:masterClrMapping/>
  </p:clrMapOvr>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Horizon.thmx</Template>
  <TotalTime>793</TotalTime>
  <Words>745</Words>
  <Application>Microsoft Office PowerPoint</Application>
  <PresentationFormat>On-screen Show (4:3)</PresentationFormat>
  <Paragraphs>128</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Horizon</vt:lpstr>
      <vt:lpstr>AER Division 3 &amp; 19: Teaching Children with Moderate or Severe Disabilities</vt:lpstr>
      <vt:lpstr>Who are we talking about?</vt:lpstr>
      <vt:lpstr>Causes of Severe Disabilities</vt:lpstr>
      <vt:lpstr>Issues</vt:lpstr>
      <vt:lpstr>Goals of Physical Activity?</vt:lpstr>
      <vt:lpstr>Top Down OR Bottom up Learning?</vt:lpstr>
      <vt:lpstr>Top Down</vt:lpstr>
      <vt:lpstr>Top Down</vt:lpstr>
      <vt:lpstr>Universal Design for Learning</vt:lpstr>
      <vt:lpstr>What do we assess?</vt:lpstr>
      <vt:lpstr>How would you assess these skills?</vt:lpstr>
      <vt:lpstr>How do we determine improvements/learning/achievement?             Process      Product      Parameter</vt:lpstr>
      <vt:lpstr>Assessment for Students with Severe disabilities</vt:lpstr>
      <vt:lpstr>3 P’s for parachute?</vt:lpstr>
      <vt:lpstr>Positioning</vt:lpstr>
      <vt:lpstr>In their chairs</vt:lpstr>
      <vt:lpstr>In their chairs continued</vt:lpstr>
      <vt:lpstr>Over a bolster</vt:lpstr>
      <vt:lpstr>Lying on a wedge mat or sitting on a mat with support from behind </vt:lpstr>
      <vt:lpstr>Wedge mat</vt:lpstr>
      <vt:lpstr>Lying with their back on the mat</vt:lpstr>
      <vt:lpstr>Lying prone on a scooter or sitting with support</vt:lpstr>
      <vt:lpstr>In the pool</vt:lpstr>
      <vt:lpstr>Pool positioning</vt:lpstr>
      <vt:lpstr>Aquatics Considerations</vt:lpstr>
      <vt:lpstr>Support Staff: Paraeducators and Peer tutors</vt:lpstr>
      <vt:lpstr>Sport opportunities</vt:lpstr>
      <vt:lpstr>Archery</vt:lpstr>
      <vt:lpstr>Questions? Ideas?</vt:lpstr>
    </vt:vector>
  </TitlesOfParts>
  <Company>SUNY Brockport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Consulting Presentation Template</dc:title>
  <dc:creator>Lauren Lieberman</dc:creator>
  <cp:lastModifiedBy>Angela Smith</cp:lastModifiedBy>
  <cp:revision>49</cp:revision>
  <cp:lastPrinted>2015-04-13T15:26:49Z</cp:lastPrinted>
  <dcterms:created xsi:type="dcterms:W3CDTF">2014-01-28T14:16:41Z</dcterms:created>
  <dcterms:modified xsi:type="dcterms:W3CDTF">2017-09-14T14:24:35Z</dcterms:modified>
</cp:coreProperties>
</file>